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85" r:id="rId14"/>
    <p:sldId id="272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74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3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95DE-FFA9-85C1-EC81-83FBC397B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DD8854-9693-9398-1E23-41A3CA69BB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8AA1A4-230F-D28D-338E-323764129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3CD0A2-306B-C76E-90F8-35A3978C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270A1C-AAC9-1520-9E6D-A3247B11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449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26702A-DB05-159D-8975-F507CE1BA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2061EA-199D-46B5-FBAE-D877EBE0B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99B8DF-BFDA-1C36-04FF-5FD2FD533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20DD73-2A80-E29D-3FE7-B9D19A701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B8A007-A31E-5E9A-AF25-5EADB87E2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2401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5F6EEEF-79DF-5492-2342-EEBE385834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C24636-30D8-F8F1-7006-869E1804A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B965C5-B9AD-BE96-C1AC-6C2D6439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EA7ADB-90F5-7D1B-2A97-8BCE3961C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B4CF37-8441-75EA-B5A0-7B06673A6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657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8CD9FD-86CD-D4A6-C822-30CC52C26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3A68EE-213C-4C92-4B22-5D37C97DD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7195D8-CEAB-F413-FCDB-EAA614506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BAA015-E1F0-9447-796F-E651633BA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4F314F-916E-7E69-3DEE-208D0C009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691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3EEDF1-5A5F-7934-A3E0-72FFA28C6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130299-7402-7F6B-3997-46E46E3E9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B72C9D-9241-7F9C-84EE-B7A81983B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77B405-279F-7C24-7668-ED8C14A95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499486-87AC-7C05-B972-719DF8FFA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121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D0D2B-F85A-38E8-E275-CFA48F213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3F9C48-9861-53EC-4389-51526FF014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ADE9C4-318B-F3E1-9737-D1FDC5A70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D54CF7-F0E6-B549-E89F-EE560A0A4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0D0198-85D2-5397-3BAE-9B0C60656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E05F5C-106C-6C3F-FBC9-DFECD3A03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164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2676D8-B458-9527-4559-B513A1481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9CEA51-0512-2FAE-1553-91B38EF6D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DC736FC-7FC5-C3CE-3161-0F395041B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C7EDCCA-F25B-84A4-A3E3-BB73D5AAF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B3D1DF-F92C-FFC5-86DE-B864D5121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64C91D6-A6CA-0894-3C19-B262BE00D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AD8562-63DB-6898-BED4-724E43F4E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7354C5C-B3F6-03C3-CBBB-11178F211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735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88D98C-73B5-C6E5-862F-8C06EEE95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FEB05E-6407-A057-012C-0257C3A0E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C48AE5-F6D7-6C38-B722-473D2088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3CA5B9-9599-3E15-BF4B-1601589A8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660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790C7D4-5BCA-A03C-25D4-93AB1453A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51F455F-0E55-5D28-F3E9-77E43BE0F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D47CFD8-6EE1-308F-06CB-405790617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267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CE177-9A26-5661-BBD3-7CD3863A9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301602-8B06-4A85-26DB-C77958E0A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E19802-1EA7-B3D7-035C-DEA17378F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3D53D2-25E7-DBF5-82D9-373FC078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2BC342-8BA3-3C2B-ACB6-386CA864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E72514-D68E-BD10-BC5A-E222FDDA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76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25EAC0-2024-ABBE-375C-494D548C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2F5319-25F8-4527-C456-4E194F116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6FBCBA-BCF4-B0A9-AB7A-B97950697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4995AF-8A9A-9611-C2B0-9155992D4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ED0142-607A-8189-9E9A-B1883CB8C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226241-F9CF-E90B-E676-ED16A5E22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043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6462E6D-19DE-AB92-2552-322B2968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057A6B-8C2A-B67B-CA96-B78263B82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CC9D66-1EF6-CDAC-772C-C6165437A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8E3F0-9A32-4463-B885-2B33CECFFF58}" type="datetimeFigureOut">
              <a:rPr lang="fr-FR" smtClean="0"/>
              <a:t>10/11/2025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F03915-A0B9-6B37-5D32-AFE239E41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443038-8972-D31B-B824-621CF0BA5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15BF0-ED70-4EC9-A60B-F2F28B9F240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448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hyperlink" Target="mailto:cognlab.neurologie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Relationship Id="rId9" Type="http://schemas.openxmlformats.org/officeDocument/2006/relationships/image" Target="../media/image24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0B6FBB-27C1-53C2-3A2C-49768E62D8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262744"/>
                </a:solidFill>
              </a:rPr>
              <a:t>Neurologie et Aphasie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A26D4D-DECA-BFBC-9DDF-930D5D7BF7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Claire Sainson, orthophoniste PhD</a:t>
            </a:r>
          </a:p>
          <a:p>
            <a:r>
              <a:rPr lang="fr-FR" sz="1600" dirty="0"/>
              <a:t>Chargée d’enseignement, formatrice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EB1B27D-72A9-78C0-83CA-44FF1F1B0AF5}"/>
              </a:ext>
            </a:extLst>
          </p:cNvPr>
          <p:cNvSpPr txBox="1"/>
          <p:nvPr/>
        </p:nvSpPr>
        <p:spPr>
          <a:xfrm>
            <a:off x="7427494" y="6114716"/>
            <a:ext cx="4764506" cy="121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 fois 2 jours, 28 heures de formation</a:t>
            </a:r>
          </a:p>
          <a:p>
            <a:r>
              <a:rPr lang="fr-FR" dirty="0"/>
              <a:t>Prérequis : être orthophoniste diplômé (CCO)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D0A768-F929-0E12-40B5-BB82D4587EC1}"/>
              </a:ext>
            </a:extLst>
          </p:cNvPr>
          <p:cNvSpPr txBox="1"/>
          <p:nvPr/>
        </p:nvSpPr>
        <p:spPr>
          <a:xfrm>
            <a:off x="1000803" y="6387725"/>
            <a:ext cx="4764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25 participants maximum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2EA4245-746C-6BD5-6209-E0CE56B8F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6788" y="165512"/>
            <a:ext cx="4172940" cy="2149064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6037739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75039-B6E7-8FA4-159A-7C3FC024B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535" y="79989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/>
              <a:t>Journée 4 - Session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9CC489-A069-6D51-841C-064FD3C6D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974" y="1710814"/>
            <a:ext cx="5860025" cy="4965289"/>
          </a:xfr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2600" b="1" dirty="0">
                <a:solidFill>
                  <a:srgbClr val="FFF2CC"/>
                </a:solidFill>
              </a:rPr>
              <a:t>Matin</a:t>
            </a:r>
            <a:r>
              <a:rPr lang="fr-FR" sz="2400" b="1" dirty="0">
                <a:solidFill>
                  <a:srgbClr val="FFF2CC"/>
                </a:solidFill>
              </a:rPr>
              <a:t> </a:t>
            </a:r>
            <a:r>
              <a:rPr lang="fr-FR" sz="1800" b="1" dirty="0">
                <a:solidFill>
                  <a:srgbClr val="FFF2CC"/>
                </a:solidFill>
              </a:rPr>
              <a:t>(9h – 13h)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fr-FR" sz="1000" b="1" dirty="0">
              <a:solidFill>
                <a:srgbClr val="FFF2CC"/>
              </a:solidFill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Compléments sur les principes généraux de la prise en soins : entretien clinique, plainte, anamnèse, notion d’anosognosie (déni et anosodiaphorie), notion de réserve cognitive, atteintes sémantiques discrètes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EBP et lignes de base : importance d’évaluer son efficacité en orthophonie, le concept d’EBP (Evidence Based Practice), l’élaboration des lignes de base en fonction des objectifs (       10h00)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Prise en soins de la morphosyntaxe – aspect réceptif : de la théorie à la pratique, construire ses protocoles de rééducation (       11h30)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fr-FR" sz="2000" dirty="0"/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2C07646C-D673-5B9A-1B5C-F2D6C79C5D6A}"/>
              </a:ext>
            </a:extLst>
          </p:cNvPr>
          <p:cNvSpPr txBox="1">
            <a:spLocks/>
          </p:cNvSpPr>
          <p:nvPr/>
        </p:nvSpPr>
        <p:spPr>
          <a:xfrm>
            <a:off x="6221362" y="1720645"/>
            <a:ext cx="5680587" cy="5014451"/>
          </a:xfrm>
          <a:prstGeom prst="rect">
            <a:avLst/>
          </a:prstGeo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F2C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Après-midi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F2C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(14h30 – 17h30)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rgbClr val="FFF2CC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fr-FR" sz="2000" dirty="0">
                <a:solidFill>
                  <a:srgbClr val="FFF2CC"/>
                </a:solidFill>
              </a:rPr>
              <a:t>Prise en soins de la morphosyntaxe – aspect réceptif : de la théorie à la pratique, construire ses protocoles de rééducation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sz="2000" dirty="0">
                <a:solidFill>
                  <a:srgbClr val="FFF2CC"/>
                </a:solidFill>
              </a:rPr>
              <a:t>Prise en soins des fonctions exécutives, attentionnelles et mnésiques : métacognition, transfert dans la vie quotidienne, optimisation des thérapies langagières en incluant la prise en soins exécutives, mnésiques et attentionnelles (      15h00)</a:t>
            </a:r>
          </a:p>
          <a:p>
            <a:pPr marR="0" lvl="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fr-FR" sz="2000" dirty="0">
                <a:solidFill>
                  <a:srgbClr val="FFF2CC"/>
                </a:solidFill>
              </a:rPr>
              <a:t>Synthèse et conclusion (       17h)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8" name="Graphique 17" descr="Horloge avec un remplissage uni">
            <a:extLst>
              <a:ext uri="{FF2B5EF4-FFF2-40B4-BE49-F238E27FC236}">
                <a16:creationId xmlns:a16="http://schemas.microsoft.com/office/drawing/2014/main" id="{01FB1AA8-8953-6FBD-AF45-3534B9A92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57563" y="4942185"/>
            <a:ext cx="406400" cy="406400"/>
          </a:xfrm>
          <a:prstGeom prst="rect">
            <a:avLst/>
          </a:prstGeom>
        </p:spPr>
      </p:pic>
      <p:pic>
        <p:nvPicPr>
          <p:cNvPr id="19" name="Graphique 18" descr="Horloge avec un remplissage uni">
            <a:extLst>
              <a:ext uri="{FF2B5EF4-FFF2-40B4-BE49-F238E27FC236}">
                <a16:creationId xmlns:a16="http://schemas.microsoft.com/office/drawing/2014/main" id="{885DB031-74C7-F808-E62D-EAC993345A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44607" y="5994238"/>
            <a:ext cx="406400" cy="406400"/>
          </a:xfrm>
          <a:prstGeom prst="rect">
            <a:avLst/>
          </a:prstGeom>
        </p:spPr>
      </p:pic>
      <p:pic>
        <p:nvPicPr>
          <p:cNvPr id="9" name="Graphique 8" descr="Horloge avec un remplissage uni">
            <a:extLst>
              <a:ext uri="{FF2B5EF4-FFF2-40B4-BE49-F238E27FC236}">
                <a16:creationId xmlns:a16="http://schemas.microsoft.com/office/drawing/2014/main" id="{8FC8D944-0EFD-0BA6-BC0C-D8C4CB5CD4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22038" y="4917606"/>
            <a:ext cx="406400" cy="406400"/>
          </a:xfrm>
          <a:prstGeom prst="rect">
            <a:avLst/>
          </a:prstGeom>
        </p:spPr>
      </p:pic>
      <p:pic>
        <p:nvPicPr>
          <p:cNvPr id="4" name="Graphique 3" descr="Chronomètre 75% avec un remplissage uni">
            <a:extLst>
              <a:ext uri="{FF2B5EF4-FFF2-40B4-BE49-F238E27FC236}">
                <a16:creationId xmlns:a16="http://schemas.microsoft.com/office/drawing/2014/main" id="{E887E783-A1FD-E6D4-C6F2-B314DDD28D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01364" y="323000"/>
            <a:ext cx="1446806" cy="1446806"/>
          </a:xfrm>
          <a:prstGeom prst="rect">
            <a:avLst/>
          </a:prstGeom>
        </p:spPr>
      </p:pic>
      <p:pic>
        <p:nvPicPr>
          <p:cNvPr id="5" name="Graphique 4" descr="Horloge avec un remplissage uni">
            <a:extLst>
              <a:ext uri="{FF2B5EF4-FFF2-40B4-BE49-F238E27FC236}">
                <a16:creationId xmlns:a16="http://schemas.microsoft.com/office/drawing/2014/main" id="{9C8DE7EE-C069-AAF5-2984-6C8CCA140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07987" y="565010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26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C1203-4E30-86D4-44E1-648BDD5E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</a:rPr>
              <a:t>Moyens pédagogiques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7E87C4-3A04-2E24-0F81-D2D387CEE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" y="1663064"/>
            <a:ext cx="7584440" cy="5022215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Diffusion de support Powerpoint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Vidéos et bandes son illustrant les différents sous-chapitres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Cas cliniques et présentation de protocoles, suivis de tables rondes 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Mises en situation : analyse d’épreuves au regard d’un modèle cognitif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Présentation d’outils pratiques (livrets d’information, outils diagnostics…)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 Expérimentation de la démarche hypothético-déductive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Utilisation d’arbres décisionnels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… Un syllabus reprenant la présentation PowerPoint de la formatrice sera remis à chaque stagiaire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3C4F5FF-C053-73AA-3DDE-E5ADC472B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4925" y="1760680"/>
            <a:ext cx="34671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0131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C1203-4E30-86D4-44E1-648BDD5E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</a:rPr>
              <a:t>Évaluation de la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7E87C4-3A04-2E24-0F81-D2D387CEE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2181225"/>
            <a:ext cx="10515600" cy="4351338"/>
          </a:xfrm>
        </p:spPr>
        <p:txBody>
          <a:bodyPr/>
          <a:lstStyle/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Questionnaire des acquis initiaux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Questionnaire des acquis finaux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Questionnaires de satisfaction</a:t>
            </a:r>
          </a:p>
          <a:p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41A730AB-F0BA-2E1D-8AD9-86F9C77954BE}"/>
              </a:ext>
            </a:extLst>
          </p:cNvPr>
          <p:cNvGrpSpPr/>
          <p:nvPr/>
        </p:nvGrpSpPr>
        <p:grpSpPr>
          <a:xfrm>
            <a:off x="8472914" y="602172"/>
            <a:ext cx="2634737" cy="5231053"/>
            <a:chOff x="8805423" y="913899"/>
            <a:chExt cx="2634737" cy="5231053"/>
          </a:xfrm>
        </p:grpSpPr>
        <p:pic>
          <p:nvPicPr>
            <p:cNvPr id="5" name="Image 4" descr="Une image contenant texte, logo&#10;&#10;Description générée automatiquement">
              <a:extLst>
                <a:ext uri="{FF2B5EF4-FFF2-40B4-BE49-F238E27FC236}">
                  <a16:creationId xmlns:a16="http://schemas.microsoft.com/office/drawing/2014/main" id="{1ABE62C9-2E67-61DD-A485-4D7E5558E8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03602">
              <a:off x="8805423" y="913899"/>
              <a:ext cx="2512816" cy="1187374"/>
            </a:xfrm>
            <a:prstGeom prst="rect">
              <a:avLst/>
            </a:prstGeom>
          </p:spPr>
        </p:pic>
        <p:pic>
          <p:nvPicPr>
            <p:cNvPr id="6" name="Image 5" descr="Une image contenant texte, logo&#10;&#10;Description générée automatiquement">
              <a:extLst>
                <a:ext uri="{FF2B5EF4-FFF2-40B4-BE49-F238E27FC236}">
                  <a16:creationId xmlns:a16="http://schemas.microsoft.com/office/drawing/2014/main" id="{DC188B49-1A58-CB8A-A7CF-22AC9E1FEC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77128">
              <a:off x="8907024" y="3626618"/>
              <a:ext cx="2512816" cy="1187374"/>
            </a:xfrm>
            <a:prstGeom prst="rect">
              <a:avLst/>
            </a:prstGeom>
          </p:spPr>
        </p:pic>
        <p:pic>
          <p:nvPicPr>
            <p:cNvPr id="7" name="Image 6" descr="Une image contenant texte, logo&#10;&#10;Description générée automatiquement">
              <a:extLst>
                <a:ext uri="{FF2B5EF4-FFF2-40B4-BE49-F238E27FC236}">
                  <a16:creationId xmlns:a16="http://schemas.microsoft.com/office/drawing/2014/main" id="{B3FCD303-C8B6-B5E7-CB64-9BEBD9D2AB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097">
              <a:off x="8927344" y="4957578"/>
              <a:ext cx="2512816" cy="11873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864465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C1203-4E30-86D4-44E1-648BDD5E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</a:rPr>
              <a:t>Encadrement de la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7E87C4-3A04-2E24-0F81-D2D387CEE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432" y="1592826"/>
            <a:ext cx="7322573" cy="5265173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Une animatrice de CogNLab sera présente pendant la durée de la session et sera chargée de la remise des documents administratifs.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Une liste d’émargement sera signée au début de chaque demi-journée.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Modalités d’inscription : par mail.</a:t>
            </a:r>
            <a:b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</a:b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600" b="1" dirty="0">
                <a:solidFill>
                  <a:srgbClr val="262744"/>
                </a:solidFill>
                <a:cs typeface="Times New Roman" panose="02020603050405020304" pitchFamily="18" charset="0"/>
              </a:rPr>
              <a:t>…. Pour tout renseignement :</a:t>
            </a: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endParaRPr lang="fr-FR" sz="2600" b="1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600" b="1" dirty="0">
                <a:solidFill>
                  <a:srgbClr val="262744"/>
                </a:solidFill>
                <a:cs typeface="Times New Roman" panose="02020603050405020304" pitchFamily="18" charset="0"/>
              </a:rPr>
              <a:t> </a:t>
            </a:r>
            <a:r>
              <a:rPr lang="fr-FR" sz="2600" b="1" dirty="0">
                <a:solidFill>
                  <a:srgbClr val="262744"/>
                </a:solidFill>
                <a:cs typeface="Times New Roman" panose="02020603050405020304" pitchFamily="18" charset="0"/>
                <a:hlinkClick r:id="rId2"/>
              </a:rPr>
              <a:t>cognlab.neurologie@gmail.com</a:t>
            </a:r>
            <a:r>
              <a:rPr lang="fr-FR" sz="2600" b="1" dirty="0">
                <a:solidFill>
                  <a:srgbClr val="262744"/>
                </a:solidFill>
                <a:cs typeface="Times New Roman" panose="02020603050405020304" pitchFamily="18" charset="0"/>
              </a:rPr>
              <a:t> ou 06.30.11.00.60</a:t>
            </a:r>
            <a:b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</a:b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 algn="ctr"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Référent handicap </a:t>
            </a: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: Christelle Bolloré, cognlab.neurologie@gmail.com</a:t>
            </a:r>
          </a:p>
        </p:txBody>
      </p:sp>
      <p:pic>
        <p:nvPicPr>
          <p:cNvPr id="7" name="Graphique 6" descr="Écran contour">
            <a:extLst>
              <a:ext uri="{FF2B5EF4-FFF2-40B4-BE49-F238E27FC236}">
                <a16:creationId xmlns:a16="http://schemas.microsoft.com/office/drawing/2014/main" id="{2E5C7250-331C-484E-AD27-B8E7353A74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16037" y="4984462"/>
            <a:ext cx="674648" cy="674648"/>
          </a:xfrm>
          <a:prstGeom prst="rect">
            <a:avLst/>
          </a:prstGeom>
        </p:spPr>
      </p:pic>
      <p:pic>
        <p:nvPicPr>
          <p:cNvPr id="9" name="Graphique 8" descr="Combiné contour">
            <a:extLst>
              <a:ext uri="{FF2B5EF4-FFF2-40B4-BE49-F238E27FC236}">
                <a16:creationId xmlns:a16="http://schemas.microsoft.com/office/drawing/2014/main" id="{7AE0865E-2D7B-7461-2C5B-0FB8534493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12590" y="4969832"/>
            <a:ext cx="613138" cy="61313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B0A458D-6110-5504-A7DB-B0E3B2FDDA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93280" y="2055402"/>
            <a:ext cx="4238625" cy="2924175"/>
          </a:xfrm>
          <a:prstGeom prst="rect">
            <a:avLst/>
          </a:prstGeom>
          <a:ln w="57150">
            <a:solidFill>
              <a:srgbClr val="262744"/>
            </a:solidFill>
          </a:ln>
        </p:spPr>
      </p:pic>
      <p:pic>
        <p:nvPicPr>
          <p:cNvPr id="13" name="Graphique 12" descr="Personne en fauteuil roulant contour">
            <a:extLst>
              <a:ext uri="{FF2B5EF4-FFF2-40B4-BE49-F238E27FC236}">
                <a16:creationId xmlns:a16="http://schemas.microsoft.com/office/drawing/2014/main" id="{165810B3-3CE5-8824-BA72-D9DBB1BE74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72678" y="57920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91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C1203-4E30-86D4-44E1-648BDD5E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</a:rPr>
              <a:t>Tarifs des 4 jours de la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7E87C4-3A04-2E24-0F81-D2D387CEE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433" y="2684207"/>
            <a:ext cx="6683478" cy="2504242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Libéraux : 840 €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DPC : 940 €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Salariés : 1040 €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"/>
            </a:pP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b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</a:br>
            <a:endParaRPr lang="fr-FR" sz="2400" dirty="0">
              <a:solidFill>
                <a:srgbClr val="262744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Graphique 4" descr="Pièces contour">
            <a:extLst>
              <a:ext uri="{FF2B5EF4-FFF2-40B4-BE49-F238E27FC236}">
                <a16:creationId xmlns:a16="http://schemas.microsoft.com/office/drawing/2014/main" id="{5EAAD80E-141E-EC7A-C5AD-EBCA39518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23255" y="2570479"/>
            <a:ext cx="1418363" cy="141836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BA6355C-25FF-9C7C-E3B2-8CDE17CC24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3497" y="1401736"/>
            <a:ext cx="5157889" cy="5194643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44E4D9F6-0507-D646-02F1-B2E29D25DFF1}"/>
              </a:ext>
            </a:extLst>
          </p:cNvPr>
          <p:cNvSpPr txBox="1"/>
          <p:nvPr/>
        </p:nvSpPr>
        <p:spPr>
          <a:xfrm>
            <a:off x="503434" y="5373384"/>
            <a:ext cx="4787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Référence DPC n° 9AC72325004</a:t>
            </a:r>
            <a:endParaRPr lang="fr-FR" sz="1600" dirty="0">
              <a:solidFill>
                <a:srgbClr val="262744"/>
              </a:solidFill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7986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C88B4-C2E4-C2F7-19D9-A3487422A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  <a:t>Présentation de la formation</a:t>
            </a:r>
            <a:br>
              <a:rPr lang="fr-FR" sz="4000" dirty="0">
                <a:solidFill>
                  <a:srgbClr val="262744"/>
                </a:solidFill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</a:br>
            <a:endParaRPr lang="fr-FR" sz="4000" dirty="0">
              <a:solidFill>
                <a:srgbClr val="262744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11BAA0-4258-9EC4-DFA2-31E06B3FC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407" y="1461832"/>
            <a:ext cx="7450393" cy="4351338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600"/>
              </a:spcBef>
              <a:buNone/>
            </a:pPr>
            <a:r>
              <a:rPr lang="fr-FR" sz="2400" dirty="0">
                <a:solidFill>
                  <a:srgbClr val="262744"/>
                </a:solidFill>
                <a:effectLst/>
                <a:ea typeface="Rockwell" panose="02060603020205020403" pitchFamily="18" charset="0"/>
                <a:cs typeface="Times New Roman" panose="02020603050405020304" pitchFamily="18" charset="0"/>
              </a:rPr>
              <a:t>👉 Vous n’avez jamais pris en soins de patients aphasiques </a:t>
            </a: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que l’origine des troubles soit évolutive ou non ? 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👉 Vous </a:t>
            </a:r>
            <a:r>
              <a:rPr lang="fr-FR" sz="2400" dirty="0">
                <a:solidFill>
                  <a:srgbClr val="262744"/>
                </a:solidFill>
                <a:effectLst/>
                <a:ea typeface="Rockwell" panose="02060603020205020403" pitchFamily="18" charset="0"/>
                <a:cs typeface="Times New Roman" panose="02020603050405020304" pitchFamily="18" charset="0"/>
              </a:rPr>
              <a:t>ne vous sentez pas à l’aise dans vos évaluations et vos prises en soins ? 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👉 Vous </a:t>
            </a:r>
            <a:r>
              <a:rPr lang="fr-FR" sz="2400" dirty="0">
                <a:solidFill>
                  <a:srgbClr val="262744"/>
                </a:solidFill>
                <a:effectLst/>
                <a:ea typeface="Rockwell" panose="02060603020205020403" pitchFamily="18" charset="0"/>
                <a:cs typeface="Times New Roman" panose="02020603050405020304" pitchFamily="18" charset="0"/>
              </a:rPr>
              <a:t>prenez des patients mais vous souhaitez vous remettre à jour au regard des dernières avancées de la recherche ? 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👉 Vous </a:t>
            </a:r>
            <a:r>
              <a:rPr lang="fr-FR" sz="2400" dirty="0">
                <a:solidFill>
                  <a:srgbClr val="262744"/>
                </a:solidFill>
                <a:effectLst/>
                <a:ea typeface="Rockwell" panose="02060603020205020403" pitchFamily="18" charset="0"/>
                <a:cs typeface="Times New Roman" panose="02020603050405020304" pitchFamily="18" charset="0"/>
              </a:rPr>
              <a:t>souhaitez savoir bilanter et prendre en </a:t>
            </a: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soins les atteintes du </a:t>
            </a:r>
            <a:r>
              <a:rPr lang="fr-FR" sz="2400" dirty="0">
                <a:solidFill>
                  <a:srgbClr val="262744"/>
                </a:solidFill>
                <a:effectLst/>
                <a:ea typeface="Rockwell" panose="02060603020205020403" pitchFamily="18" charset="0"/>
                <a:cs typeface="Times New Roman" panose="02020603050405020304" pitchFamily="18" charset="0"/>
              </a:rPr>
              <a:t>lexique, de la syntaxe, des fonctions exécutives </a:t>
            </a: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et intégrer</a:t>
            </a:r>
            <a:r>
              <a:rPr lang="de-DE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rgbClr val="262744"/>
                </a:solidFill>
                <a:cs typeface="Times New Roman" panose="02020603050405020304" pitchFamily="18" charset="0"/>
              </a:rPr>
              <a:t>les</a:t>
            </a:r>
            <a:r>
              <a:rPr lang="de-DE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 </a:t>
            </a: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proches </a:t>
            </a:r>
            <a:r>
              <a:rPr lang="de-DE" sz="2400" dirty="0" err="1">
                <a:solidFill>
                  <a:srgbClr val="262744"/>
                </a:solidFill>
                <a:cs typeface="Times New Roman" panose="02020603050405020304" pitchFamily="18" charset="0"/>
              </a:rPr>
              <a:t>aidants</a:t>
            </a: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 dans vos prises en soins </a:t>
            </a:r>
            <a:r>
              <a:rPr lang="fr-FR" sz="2400" dirty="0">
                <a:solidFill>
                  <a:srgbClr val="262744"/>
                </a:solidFill>
                <a:effectLst/>
                <a:ea typeface="Rockwell" panose="02060603020205020403" pitchFamily="18" charset="0"/>
                <a:cs typeface="Times New Roman" panose="02020603050405020304" pitchFamily="18" charset="0"/>
              </a:rPr>
              <a:t>?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👉 Vous </a:t>
            </a:r>
            <a:r>
              <a:rPr lang="fr-FR" sz="2400" dirty="0">
                <a:solidFill>
                  <a:srgbClr val="262744"/>
                </a:solidFill>
                <a:effectLst/>
                <a:ea typeface="Rockwell" panose="02060603020205020403" pitchFamily="18" charset="0"/>
                <a:cs typeface="Times New Roman" panose="02020603050405020304" pitchFamily="18" charset="0"/>
              </a:rPr>
              <a:t>souhaitez découvrir les grands principes de l’Evidence Based Practice et des lignes de base ?</a:t>
            </a:r>
          </a:p>
          <a:p>
            <a:pPr marL="0" indent="0" algn="just">
              <a:spcBef>
                <a:spcPts val="600"/>
              </a:spcBef>
              <a:buNone/>
            </a:pPr>
            <a:endParaRPr lang="fr-FR" sz="1600" dirty="0">
              <a:solidFill>
                <a:srgbClr val="262744"/>
              </a:solidFill>
              <a:effectLst/>
              <a:ea typeface="Rockwell" panose="02060603020205020403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fr-FR" sz="2400" dirty="0">
                <a:solidFill>
                  <a:srgbClr val="262744"/>
                </a:solidFill>
                <a:ea typeface="Rockwell" panose="02060603020205020403" pitchFamily="18" charset="0"/>
                <a:cs typeface="Times New Roman" panose="02020603050405020304" pitchFamily="18" charset="0"/>
              </a:rPr>
              <a:t>… </a:t>
            </a:r>
            <a:r>
              <a:rPr lang="fr-FR" sz="2400" b="1" dirty="0">
                <a:solidFill>
                  <a:srgbClr val="262744"/>
                </a:solidFill>
                <a:effectLst/>
                <a:ea typeface="Rockwell" panose="02060603020205020403" pitchFamily="18" charset="0"/>
                <a:cs typeface="Times New Roman" panose="02020603050405020304" pitchFamily="18" charset="0"/>
              </a:rPr>
              <a:t>Cette formation est pour vous !</a:t>
            </a:r>
          </a:p>
          <a:p>
            <a:pPr marL="0" indent="0">
              <a:spcBef>
                <a:spcPts val="600"/>
              </a:spcBef>
              <a:buNone/>
            </a:pPr>
            <a:endParaRPr lang="fr-FR" sz="2400" dirty="0">
              <a:solidFill>
                <a:srgbClr val="262744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37B9DF0-5361-63C2-7A04-3CEE94701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153" y="994112"/>
            <a:ext cx="3586749" cy="4939328"/>
          </a:xfrm>
          <a:prstGeom prst="rect">
            <a:avLst/>
          </a:prstGeom>
          <a:ln w="57150">
            <a:solidFill>
              <a:srgbClr val="262744"/>
            </a:solidFill>
          </a:ln>
        </p:spPr>
      </p:pic>
    </p:spTree>
    <p:extLst>
      <p:ext uri="{BB962C8B-B14F-4D97-AF65-F5344CB8AC3E}">
        <p14:creationId xmlns:p14="http://schemas.microsoft.com/office/powerpoint/2010/main" val="2825876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6838F6-6AD8-E706-5335-3BAB49599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421" y="242630"/>
            <a:ext cx="7922340" cy="6423641"/>
          </a:xfrm>
        </p:spPr>
        <p:txBody>
          <a:bodyPr>
            <a:noAutofit/>
          </a:bodyPr>
          <a:lstStyle/>
          <a:p>
            <a:pPr marL="0" indent="0" algn="just">
              <a:spcBef>
                <a:spcPts val="400"/>
              </a:spcBef>
              <a:buNone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Je vous propose …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🎯… de vous faire </a:t>
            </a:r>
            <a:r>
              <a:rPr lang="fr-FR" sz="2200" b="1" dirty="0">
                <a:solidFill>
                  <a:srgbClr val="262744"/>
                </a:solidFill>
                <a:cs typeface="Times New Roman" panose="02020603050405020304" pitchFamily="18" charset="0"/>
              </a:rPr>
              <a:t>découvrir ou redécouvrir </a:t>
            </a: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les bases de l’évaluation cognitive des patients aphasiques au moyen de nouveaux tests à notre disposition </a:t>
            </a:r>
            <a:r>
              <a:rPr lang="fr-FR" sz="2000" dirty="0">
                <a:solidFill>
                  <a:srgbClr val="262744"/>
                </a:solidFill>
                <a:cs typeface="Times New Roman" panose="02020603050405020304" pitchFamily="18" charset="0"/>
              </a:rPr>
              <a:t>(Bécla, BETL, BCS, BEPS…) </a:t>
            </a: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selon une approche cognitive qui fait consensus, qu’elle concerne le langage </a:t>
            </a:r>
            <a:r>
              <a:rPr lang="fr-FR" sz="1600" dirty="0">
                <a:solidFill>
                  <a:srgbClr val="262744"/>
                </a:solidFill>
                <a:cs typeface="Times New Roman" panose="02020603050405020304" pitchFamily="18" charset="0"/>
              </a:rPr>
              <a:t>(Caramazza &amp; Hillis, 1990 ; Saffran et al., 1992 ; de Bock &amp; Levelt, 1994…) </a:t>
            </a: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ou les fonctions exécutives </a:t>
            </a:r>
            <a:r>
              <a:rPr lang="fr-FR" sz="1600" dirty="0">
                <a:solidFill>
                  <a:srgbClr val="262744"/>
                </a:solidFill>
                <a:cs typeface="Times New Roman" panose="02020603050405020304" pitchFamily="18" charset="0"/>
              </a:rPr>
              <a:t>(Van Zomeren &amp; Brouwer, 1994 ; Baddeley, 2000…).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🎯  … de vous aider à mieux identifier l’origine des troubles lexicaux et syntaxiques afin de mettre en place un protocole de prise en soins spécifique et ciblé, adapté à chaque patient.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🎯 … de réfléchir autour de l’entretien clinique et de l’anamnèse pour faire émerger la plainte du patient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🎯… de réfléchir autour de l’accompagnement des proches aidants.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🎯… de découvrir ou de redécouvrir les thérapies cognitives </a:t>
            </a:r>
            <a:r>
              <a:rPr lang="fr-FR" sz="2000" dirty="0">
                <a:solidFill>
                  <a:srgbClr val="262744"/>
                </a:solidFill>
                <a:cs typeface="Times New Roman" panose="02020603050405020304" pitchFamily="18" charset="0"/>
              </a:rPr>
              <a:t>(lexicales, syntaxiques, exécutives) </a:t>
            </a: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mais aussi fonctionnelles </a:t>
            </a:r>
            <a:r>
              <a:rPr lang="fr-FR" sz="2000" dirty="0">
                <a:solidFill>
                  <a:srgbClr val="262744"/>
                </a:solidFill>
                <a:cs typeface="Times New Roman" panose="02020603050405020304" pitchFamily="18" charset="0"/>
              </a:rPr>
              <a:t>(PACE…) et métacognitives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🎯 … de vous initier à l’EBP, à l’élaboration de lignes de base afin d’évaluer l’efficacité de vos traitements.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fr-FR" sz="2200" dirty="0">
                <a:solidFill>
                  <a:srgbClr val="262744"/>
                </a:solidFill>
                <a:cs typeface="Times New Roman" panose="02020603050405020304" pitchFamily="18" charset="0"/>
              </a:rPr>
              <a:t>🎯 … de rendre acteur le patient dans la décision et ses objectifs de soins.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4FD6843-C6D6-DFB9-3F07-0611BF5E2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339" y="1623634"/>
            <a:ext cx="3375117" cy="3243334"/>
          </a:xfrm>
          <a:prstGeom prst="rect">
            <a:avLst/>
          </a:prstGeom>
          <a:ln w="57150">
            <a:solidFill>
              <a:srgbClr val="262744"/>
            </a:solidFill>
          </a:ln>
        </p:spPr>
      </p:pic>
    </p:spTree>
    <p:extLst>
      <p:ext uri="{BB962C8B-B14F-4D97-AF65-F5344CB8AC3E}">
        <p14:creationId xmlns:p14="http://schemas.microsoft.com/office/powerpoint/2010/main" val="139030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6838F6-6AD8-E706-5335-3BAB49599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227" y="2529840"/>
            <a:ext cx="6072893" cy="359565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fr-FR" sz="2400" dirty="0">
                <a:cs typeface="Times New Roman" panose="02020603050405020304" pitchFamily="18" charset="0"/>
              </a:rPr>
              <a:t> </a:t>
            </a: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Cette formation a pour objectif de lever les appréhensions sur ces évaluations et prises en soins passionnantes afin :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de ne plus hésiter à vous lancer en aphasiologie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fr-FR" sz="2400" b="1" dirty="0">
                <a:solidFill>
                  <a:srgbClr val="262744"/>
                </a:solidFill>
                <a:cs typeface="Times New Roman" panose="02020603050405020304" pitchFamily="18" charset="0"/>
              </a:rPr>
              <a:t>et de renforcer votre expertise.</a:t>
            </a:r>
          </a:p>
          <a:p>
            <a:pPr marL="0" indent="0">
              <a:buNone/>
            </a:pPr>
            <a:endParaRPr lang="fr-FR" sz="2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BA101EE-0C72-0BDE-A06F-4D3AB10949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7040" y="1023522"/>
            <a:ext cx="5157889" cy="519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3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5A2E12-561B-47C7-417B-C9151630C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97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>
                <a:solidFill>
                  <a:srgbClr val="262744"/>
                </a:solidFill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  <a:t>Présentation de la formatrice</a:t>
            </a:r>
            <a:endParaRPr lang="fr-FR" sz="4000" dirty="0">
              <a:solidFill>
                <a:srgbClr val="262744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BB84A2-1A0A-9D15-B5F3-1108ACD7D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172" y="1118328"/>
            <a:ext cx="9603657" cy="5739671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300" dirty="0">
                <a:solidFill>
                  <a:srgbClr val="262744"/>
                </a:solidFill>
                <a:cs typeface="Times New Roman" panose="02020603050405020304" pitchFamily="18" charset="0"/>
              </a:rPr>
              <a:t>J’ai un Doctorat en Science du langage, un D.U. d’</a:t>
            </a:r>
            <a:r>
              <a:rPr lang="fr-FR" sz="2300" cap="all" dirty="0">
                <a:solidFill>
                  <a:srgbClr val="262744"/>
                </a:solidFill>
                <a:cs typeface="Times New Roman" panose="02020603050405020304" pitchFamily="18" charset="0"/>
              </a:rPr>
              <a:t>é</a:t>
            </a:r>
            <a:r>
              <a:rPr lang="fr-FR" sz="2300" dirty="0">
                <a:solidFill>
                  <a:srgbClr val="262744"/>
                </a:solidFill>
                <a:cs typeface="Times New Roman" panose="02020603050405020304" pitchFamily="18" charset="0"/>
              </a:rPr>
              <a:t>ducation Thérapeutique du Patient et un D.I.U. de déglutition. Je suis également certifiée Ostéovox et L.S.V.T.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300" dirty="0">
                <a:solidFill>
                  <a:srgbClr val="262744"/>
                </a:solidFill>
                <a:cs typeface="Times New Roman" panose="02020603050405020304" pitchFamily="18" charset="0"/>
              </a:rPr>
              <a:t>Je suis orthophoniste en libéral depuis 2011, spécialisée en neurologie, après avoir travaillé plus de 10 ans dans un service de Rééducation et de Réadaptation Neurologique.  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300" dirty="0">
                <a:solidFill>
                  <a:srgbClr val="262744"/>
                </a:solidFill>
                <a:cs typeface="Times New Roman" panose="02020603050405020304" pitchFamily="18" charset="0"/>
              </a:rPr>
              <a:t>J’enseigne également dans différents Centres de Formation Universitaire en Orthophonie en tant que chargée d’enseignement.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300" dirty="0">
                <a:solidFill>
                  <a:srgbClr val="262744"/>
                </a:solidFill>
                <a:cs typeface="Times New Roman" panose="02020603050405020304" pitchFamily="18" charset="0"/>
              </a:rPr>
              <a:t>Je suis formatrice depuis plus de 17 ans sur les thèmes de l’aphasie, de l’aide aux aidants, de la pragmatique, de l’éthique et de l’auto-détermination du patient…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300" dirty="0">
                <a:solidFill>
                  <a:srgbClr val="262744"/>
                </a:solidFill>
                <a:cs typeface="Times New Roman" panose="02020603050405020304" pitchFamily="18" charset="0"/>
              </a:rPr>
              <a:t> Je suis co-auteure de la LAZ50 (batterie d’évaluation lexicale des anomies discrètes), de la G.A.L.I. (test d’évaluation des troubles cognitivo-communicationnels), de deux ouvrages sur l’aphasie destinés aux enfants « Aphasique ?! » « L’aphasie ?! » et d’un protocole de prise en soins des troubles pragmatiques « Mais qu’est-ce que tu veux dire ? ».</a:t>
            </a:r>
          </a:p>
          <a:p>
            <a:pPr marL="0" indent="0" algn="just">
              <a:spcBef>
                <a:spcPts val="300"/>
              </a:spcBef>
              <a:spcAft>
                <a:spcPts val="600"/>
              </a:spcAft>
              <a:buNone/>
            </a:pPr>
            <a:endParaRPr lang="fr-FR" sz="23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5AEBB9E-9CB3-3EFE-3874-0E87F916CC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220" y="300181"/>
            <a:ext cx="1769602" cy="23699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9DCF9B5-9354-B7CB-8E12-63AFF5D38AB3}"/>
              </a:ext>
            </a:extLst>
          </p:cNvPr>
          <p:cNvSpPr txBox="1"/>
          <p:nvPr/>
        </p:nvSpPr>
        <p:spPr>
          <a:xfrm>
            <a:off x="9789100" y="2924632"/>
            <a:ext cx="2175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Claire Sainson</a:t>
            </a:r>
          </a:p>
          <a:p>
            <a:pPr algn="ctr"/>
            <a:r>
              <a:rPr lang="fr-FR" dirty="0"/>
              <a:t>Orthophoniste, PhD</a:t>
            </a:r>
          </a:p>
        </p:txBody>
      </p:sp>
    </p:spTree>
    <p:extLst>
      <p:ext uri="{BB962C8B-B14F-4D97-AF65-F5344CB8AC3E}">
        <p14:creationId xmlns:p14="http://schemas.microsoft.com/office/powerpoint/2010/main" val="994860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5A2E12-561B-47C7-417B-C9151630C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97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>
                <a:effectLst/>
                <a:ea typeface="SimHei" panose="02010609060101010101" pitchFamily="49" charset="-122"/>
                <a:cs typeface="Times New Roman" panose="02020603050405020304" pitchFamily="18" charset="0"/>
              </a:rPr>
              <a:t>Présentation de la formatrice</a:t>
            </a:r>
            <a:endParaRPr lang="fr-FR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BB84A2-1A0A-9D15-B5F3-1108ACD7D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761" y="1494503"/>
            <a:ext cx="9397181" cy="5112774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Je suis auteure d’une vingtaine d’articles en neurologie.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J’ai co-dirigé les deux tomes « Neurologie et orthophonie » (2022, De Boeck Supérieur) et dirigé deux volumes de la revue Rééducation Orthophonique sur les aphasies  (274 &amp; 275 en 2018)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Avec Joffrey Trauchessec, je suis à l’origine de 5 congrès sur l’aphasie (2019, 2019, 2022) et avec Joffrey Trauchessec et Christelle Bolloré en 2023 et 2025.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Très attachée à la recherche, mes thèmes de prédilection sont l’aphasie, la pragmatique, les troubles cognitifs et l’accompagnement des aidants. J’ai encadré environ 90 mémoires dans différents CFUO.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solidFill>
                  <a:srgbClr val="262744"/>
                </a:solidFill>
                <a:cs typeface="Times New Roman" panose="02020603050405020304" pitchFamily="18" charset="0"/>
              </a:rPr>
              <a:t> Je suis directrice générale de CogNLab, espace dédié à la recherche, la formation et aux partages pour les personnes concernées par l’aphasie.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fr-FR" sz="2400" dirty="0">
              <a:cs typeface="Times New Roman" panose="02020603050405020304" pitchFamily="18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731DEC5-334E-89E1-5B75-36847C31FB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220" y="300181"/>
            <a:ext cx="1769602" cy="236990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A89F685-5D2D-CF0F-2618-BB1F7C2C3370}"/>
              </a:ext>
            </a:extLst>
          </p:cNvPr>
          <p:cNvSpPr txBox="1"/>
          <p:nvPr/>
        </p:nvSpPr>
        <p:spPr>
          <a:xfrm>
            <a:off x="9789100" y="2924632"/>
            <a:ext cx="2175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Claire Sainson</a:t>
            </a:r>
          </a:p>
          <a:p>
            <a:pPr algn="ctr"/>
            <a:r>
              <a:rPr lang="fr-FR" dirty="0"/>
              <a:t>Orthophoniste, PhD</a:t>
            </a:r>
          </a:p>
        </p:txBody>
      </p:sp>
    </p:spTree>
    <p:extLst>
      <p:ext uri="{BB962C8B-B14F-4D97-AF65-F5344CB8AC3E}">
        <p14:creationId xmlns:p14="http://schemas.microsoft.com/office/powerpoint/2010/main" val="3337413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75039-B6E7-8FA4-159A-7C3FC024B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Journée 1 - Session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9CC489-A069-6D51-841C-064FD3C6D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406" y="1717470"/>
            <a:ext cx="5680587" cy="4830814"/>
          </a:xfr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2600" b="1" dirty="0">
                <a:solidFill>
                  <a:srgbClr val="FFF2CC"/>
                </a:solidFill>
              </a:rPr>
              <a:t>Matin</a:t>
            </a:r>
            <a:r>
              <a:rPr lang="fr-FR" sz="2400" b="1" dirty="0">
                <a:solidFill>
                  <a:srgbClr val="FFF2CC"/>
                </a:solidFill>
              </a:rPr>
              <a:t> </a:t>
            </a:r>
            <a:r>
              <a:rPr lang="fr-FR" sz="1900" b="1" dirty="0">
                <a:solidFill>
                  <a:srgbClr val="FFF2CC"/>
                </a:solidFill>
              </a:rPr>
              <a:t>(9h – 13h)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fr-FR" sz="2400" b="1" dirty="0">
              <a:solidFill>
                <a:srgbClr val="FFF2CC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FFF2CC"/>
                </a:solidFill>
              </a:rPr>
              <a:t>Échange avec les participants : présentations, attentes, évaluation des connaissances…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FFF2CC"/>
                </a:solidFill>
              </a:rPr>
              <a:t>Présentation des deux journées de formation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FFF2CC"/>
                </a:solidFill>
              </a:rPr>
              <a:t>Partager un lexique commun(      10h)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FFF2CC"/>
                </a:solidFill>
              </a:rPr>
              <a:t>Approche neurologique moderne : la connectomique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FFF2CC"/>
                </a:solidFill>
              </a:rPr>
              <a:t>Définition de l’anomie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FFF2CC"/>
                </a:solidFill>
              </a:rPr>
              <a:t>Définition du concept de lexique et de système sémantique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FFF2CC"/>
                </a:solidFill>
              </a:rPr>
              <a:t>Approche cognitive : modèle de Caramazza &amp; Hillis (1990)(      11h)</a:t>
            </a:r>
          </a:p>
          <a:p>
            <a:endParaRPr lang="fr-FR" sz="2000" dirty="0"/>
          </a:p>
        </p:txBody>
      </p:sp>
      <p:pic>
        <p:nvPicPr>
          <p:cNvPr id="10" name="Graphique 9" descr="Horloge avec un remplissage uni">
            <a:extLst>
              <a:ext uri="{FF2B5EF4-FFF2-40B4-BE49-F238E27FC236}">
                <a16:creationId xmlns:a16="http://schemas.microsoft.com/office/drawing/2014/main" id="{E5372145-8FA4-704B-634C-FFFE99F357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26271" y="3590249"/>
            <a:ext cx="406400" cy="406400"/>
          </a:xfrm>
          <a:prstGeom prst="rect">
            <a:avLst/>
          </a:prstGeom>
        </p:spPr>
      </p:pic>
      <p:pic>
        <p:nvPicPr>
          <p:cNvPr id="11" name="Graphique 10" descr="Horloge avec un remplissage uni">
            <a:extLst>
              <a:ext uri="{FF2B5EF4-FFF2-40B4-BE49-F238E27FC236}">
                <a16:creationId xmlns:a16="http://schemas.microsoft.com/office/drawing/2014/main" id="{984ACEA9-2146-2783-13CB-21AC731C92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82433" y="5970639"/>
            <a:ext cx="406400" cy="406400"/>
          </a:xfrm>
          <a:prstGeom prst="rect">
            <a:avLst/>
          </a:prstGeom>
        </p:spPr>
      </p:pic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2C07646C-D673-5B9A-1B5C-F2D6C79C5D6A}"/>
              </a:ext>
            </a:extLst>
          </p:cNvPr>
          <p:cNvSpPr txBox="1">
            <a:spLocks/>
          </p:cNvSpPr>
          <p:nvPr/>
        </p:nvSpPr>
        <p:spPr>
          <a:xfrm>
            <a:off x="6308868" y="1712226"/>
            <a:ext cx="5680587" cy="4830814"/>
          </a:xfrm>
          <a:prstGeom prst="rect">
            <a:avLst/>
          </a:prstGeo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fr-FR" sz="2400" b="1" dirty="0">
                <a:solidFill>
                  <a:srgbClr val="FFF2CC"/>
                </a:solidFill>
              </a:rPr>
              <a:t>Après-midi </a:t>
            </a:r>
            <a:r>
              <a:rPr lang="fr-FR" sz="1800" b="1" dirty="0">
                <a:solidFill>
                  <a:srgbClr val="FFF2CC"/>
                </a:solidFill>
              </a:rPr>
              <a:t>(14h30 – 17h30)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sz="2400" b="1" dirty="0">
              <a:solidFill>
                <a:srgbClr val="FFF2CC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1800" dirty="0">
                <a:solidFill>
                  <a:srgbClr val="FFF2CC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solidFill>
                  <a:srgbClr val="FFF2CC"/>
                </a:solidFill>
              </a:rPr>
              <a:t>Approche cognitive : suite et fin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Synthèse de l’évaluation lexicale (      15h)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Diagnostic orthophonique et erreurs à éviter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Aidants : première rencontre, spécificités et besoins, restitution de bilan au patient et à son aidant (      16h15)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Place de l’aidant dans la prise en soins (       16h45)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Ouverture sur la 2ème journée (      17h15)</a:t>
            </a:r>
          </a:p>
          <a:p>
            <a:endParaRPr lang="fr-FR" sz="2000" dirty="0"/>
          </a:p>
        </p:txBody>
      </p:sp>
      <p:pic>
        <p:nvPicPr>
          <p:cNvPr id="27" name="Graphique 26" descr="Horloge avec un remplissage uni">
            <a:extLst>
              <a:ext uri="{FF2B5EF4-FFF2-40B4-BE49-F238E27FC236}">
                <a16:creationId xmlns:a16="http://schemas.microsoft.com/office/drawing/2014/main" id="{34F640B4-8A70-76B3-6947-5167D87D1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84503" y="3083888"/>
            <a:ext cx="406400" cy="406400"/>
          </a:xfrm>
          <a:prstGeom prst="rect">
            <a:avLst/>
          </a:prstGeom>
        </p:spPr>
      </p:pic>
      <p:pic>
        <p:nvPicPr>
          <p:cNvPr id="28" name="Graphique 27" descr="Horloge avec un remplissage uni">
            <a:extLst>
              <a:ext uri="{FF2B5EF4-FFF2-40B4-BE49-F238E27FC236}">
                <a16:creationId xmlns:a16="http://schemas.microsoft.com/office/drawing/2014/main" id="{7DA3705D-0DEA-25D3-F41B-F63646570A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21524" y="4514481"/>
            <a:ext cx="406400" cy="406400"/>
          </a:xfrm>
          <a:prstGeom prst="rect">
            <a:avLst/>
          </a:prstGeom>
        </p:spPr>
      </p:pic>
      <p:pic>
        <p:nvPicPr>
          <p:cNvPr id="29" name="Graphique 28" descr="Horloge avec un remplissage uni">
            <a:extLst>
              <a:ext uri="{FF2B5EF4-FFF2-40B4-BE49-F238E27FC236}">
                <a16:creationId xmlns:a16="http://schemas.microsoft.com/office/drawing/2014/main" id="{3EBAE2D0-3840-93C3-70D4-07DA10DA23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02260" y="4961848"/>
            <a:ext cx="406400" cy="406400"/>
          </a:xfrm>
          <a:prstGeom prst="rect">
            <a:avLst/>
          </a:prstGeom>
        </p:spPr>
      </p:pic>
      <p:pic>
        <p:nvPicPr>
          <p:cNvPr id="30" name="Graphique 29" descr="Horloge avec un remplissage uni">
            <a:extLst>
              <a:ext uri="{FF2B5EF4-FFF2-40B4-BE49-F238E27FC236}">
                <a16:creationId xmlns:a16="http://schemas.microsoft.com/office/drawing/2014/main" id="{E3859434-5AB0-9AE5-9BB8-BB7FA16FD9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61601" y="5704184"/>
            <a:ext cx="406400" cy="406400"/>
          </a:xfrm>
          <a:prstGeom prst="rect">
            <a:avLst/>
          </a:prstGeom>
        </p:spPr>
      </p:pic>
      <p:pic>
        <p:nvPicPr>
          <p:cNvPr id="5" name="Graphique 4" descr="Chronomètre 25% avec un remplissage uni">
            <a:extLst>
              <a:ext uri="{FF2B5EF4-FFF2-40B4-BE49-F238E27FC236}">
                <a16:creationId xmlns:a16="http://schemas.microsoft.com/office/drawing/2014/main" id="{3E999370-4001-B26F-6C1E-3AB7B4FEE3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419080" y="106680"/>
            <a:ext cx="1529080" cy="152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432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75039-B6E7-8FA4-159A-7C3FC024B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535" y="79989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/>
              <a:t>Journée 2 - Session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9CC489-A069-6D51-841C-064FD3C6D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406013"/>
            <a:ext cx="5860025" cy="5299587"/>
          </a:xfr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3100" b="1" dirty="0">
                <a:solidFill>
                  <a:srgbClr val="FFF2CC"/>
                </a:solidFill>
              </a:rPr>
              <a:t>Matin</a:t>
            </a:r>
            <a:r>
              <a:rPr lang="fr-FR" sz="2400" b="1" dirty="0">
                <a:solidFill>
                  <a:srgbClr val="FFF2CC"/>
                </a:solidFill>
              </a:rPr>
              <a:t> (</a:t>
            </a:r>
            <a:r>
              <a:rPr lang="fr-FR" sz="2300" b="1" dirty="0">
                <a:solidFill>
                  <a:srgbClr val="FFF2CC"/>
                </a:solidFill>
              </a:rPr>
              <a:t>9h – 13h)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fr-FR" sz="1000" b="1" dirty="0">
              <a:solidFill>
                <a:srgbClr val="FFF2CC"/>
              </a:solidFill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sz="2000" dirty="0">
                <a:solidFill>
                  <a:srgbClr val="FFF2CC"/>
                </a:solidFill>
              </a:rPr>
              <a:t> </a:t>
            </a:r>
            <a:r>
              <a:rPr lang="fr-FR" dirty="0">
                <a:solidFill>
                  <a:srgbClr val="FFF2CC"/>
                </a:solidFill>
              </a:rPr>
              <a:t>Entrainement à l’utilisation du modèle de Caramazza &amp; Hillis (       9h30)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dirty="0">
                <a:solidFill>
                  <a:srgbClr val="FFF2CC"/>
                </a:solidFill>
              </a:rPr>
              <a:t>Grands principes de la prise en soins : critères prédictifs, recommandations HAS, plasticité cérébrale, organisation de la prise en soins, grands principes neuropsychologiques, (      10h30)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dirty="0">
                <a:solidFill>
                  <a:srgbClr val="FFF2CC"/>
                </a:solidFill>
              </a:rPr>
              <a:t>Rééducation des aphasies sévères : prise en soins du jargon (      11h00)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dirty="0">
                <a:solidFill>
                  <a:srgbClr val="FFF2CC"/>
                </a:solidFill>
              </a:rPr>
              <a:t>Rééducation des aphasies sévères : démutisation et prise en soins de la stéréotypie et la (       12h)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fr-FR" dirty="0">
                <a:solidFill>
                  <a:srgbClr val="FFF2CC"/>
                </a:solidFill>
              </a:rPr>
              <a:t>Rééducation des aphasies sévères : réactiver et rendre possible la communication écrite dans les aphasies sévères (      12h30)</a:t>
            </a:r>
          </a:p>
          <a:p>
            <a:endParaRPr lang="fr-FR" sz="2000" dirty="0"/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2C07646C-D673-5B9A-1B5C-F2D6C79C5D6A}"/>
              </a:ext>
            </a:extLst>
          </p:cNvPr>
          <p:cNvSpPr txBox="1">
            <a:spLocks/>
          </p:cNvSpPr>
          <p:nvPr/>
        </p:nvSpPr>
        <p:spPr>
          <a:xfrm>
            <a:off x="6339348" y="1474839"/>
            <a:ext cx="5680587" cy="5078361"/>
          </a:xfrm>
          <a:prstGeom prst="rect">
            <a:avLst/>
          </a:prstGeo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fr-FR" sz="2400" b="1" dirty="0">
                <a:solidFill>
                  <a:srgbClr val="FFF2CC"/>
                </a:solidFill>
              </a:rPr>
              <a:t>Après-midi </a:t>
            </a:r>
            <a:r>
              <a:rPr lang="fr-FR" sz="1800" b="1" dirty="0">
                <a:solidFill>
                  <a:srgbClr val="FFF2CC"/>
                </a:solidFill>
              </a:rPr>
              <a:t>(14h30 – 17h30)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sz="2400" b="1" dirty="0">
              <a:solidFill>
                <a:srgbClr val="FFF2CC"/>
              </a:solidFill>
            </a:endParaRPr>
          </a:p>
          <a:p>
            <a:pPr lvl="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fr-FR" sz="1800" dirty="0">
                <a:solidFill>
                  <a:srgbClr val="FFF2CC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solidFill>
                  <a:srgbClr val="FFF2CC"/>
                </a:solidFill>
              </a:rPr>
              <a:t>Rééducation des aphasies sévères : dispositifs de Communication Assistée Augmentative</a:t>
            </a:r>
          </a:p>
          <a:p>
            <a:pPr lvl="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Prise en soins lexico-phonologique (aspects réceptif et productif) (      14h30)</a:t>
            </a:r>
          </a:p>
          <a:p>
            <a:pPr lvl="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Prise en soins lexico-sémantique (      15h30)</a:t>
            </a:r>
          </a:p>
          <a:p>
            <a:pPr lvl="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Prise en soins de la communication : méthode PACE (      16h15)</a:t>
            </a:r>
          </a:p>
          <a:p>
            <a:pPr lvl="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 Synthèse et conclusion (      17h)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fr-FR" sz="2000" dirty="0"/>
          </a:p>
        </p:txBody>
      </p:sp>
      <p:pic>
        <p:nvPicPr>
          <p:cNvPr id="27" name="Graphique 26" descr="Horloge avec un remplissage uni">
            <a:extLst>
              <a:ext uri="{FF2B5EF4-FFF2-40B4-BE49-F238E27FC236}">
                <a16:creationId xmlns:a16="http://schemas.microsoft.com/office/drawing/2014/main" id="{34F640B4-8A70-76B3-6947-5167D87D1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56168" y="4371915"/>
            <a:ext cx="406400" cy="406400"/>
          </a:xfrm>
          <a:prstGeom prst="rect">
            <a:avLst/>
          </a:prstGeom>
        </p:spPr>
      </p:pic>
      <p:pic>
        <p:nvPicPr>
          <p:cNvPr id="28" name="Graphique 27" descr="Horloge avec un remplissage uni">
            <a:extLst>
              <a:ext uri="{FF2B5EF4-FFF2-40B4-BE49-F238E27FC236}">
                <a16:creationId xmlns:a16="http://schemas.microsoft.com/office/drawing/2014/main" id="{7DA3705D-0DEA-25D3-F41B-F63646570A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5524" y="4770120"/>
            <a:ext cx="406400" cy="406400"/>
          </a:xfrm>
          <a:prstGeom prst="rect">
            <a:avLst/>
          </a:prstGeom>
        </p:spPr>
      </p:pic>
      <p:pic>
        <p:nvPicPr>
          <p:cNvPr id="29" name="Graphique 28" descr="Horloge avec un remplissage uni">
            <a:extLst>
              <a:ext uri="{FF2B5EF4-FFF2-40B4-BE49-F238E27FC236}">
                <a16:creationId xmlns:a16="http://schemas.microsoft.com/office/drawing/2014/main" id="{3EBAE2D0-3840-93C3-70D4-07DA10DA23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82828" y="3703319"/>
            <a:ext cx="406400" cy="406400"/>
          </a:xfrm>
          <a:prstGeom prst="rect">
            <a:avLst/>
          </a:prstGeom>
        </p:spPr>
      </p:pic>
      <p:pic>
        <p:nvPicPr>
          <p:cNvPr id="30" name="Graphique 29" descr="Horloge avec un remplissage uni">
            <a:extLst>
              <a:ext uri="{FF2B5EF4-FFF2-40B4-BE49-F238E27FC236}">
                <a16:creationId xmlns:a16="http://schemas.microsoft.com/office/drawing/2014/main" id="{E3859434-5AB0-9AE5-9BB8-BB7FA16FD9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0220" y="3324777"/>
            <a:ext cx="406400" cy="406400"/>
          </a:xfrm>
          <a:prstGeom prst="rect">
            <a:avLst/>
          </a:prstGeom>
        </p:spPr>
      </p:pic>
      <p:pic>
        <p:nvPicPr>
          <p:cNvPr id="16" name="Graphique 15" descr="Horloge avec un remplissage uni">
            <a:extLst>
              <a:ext uri="{FF2B5EF4-FFF2-40B4-BE49-F238E27FC236}">
                <a16:creationId xmlns:a16="http://schemas.microsoft.com/office/drawing/2014/main" id="{8F02719F-D302-A211-F90D-C960EE2C48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9162" y="3472262"/>
            <a:ext cx="406400" cy="406400"/>
          </a:xfrm>
          <a:prstGeom prst="rect">
            <a:avLst/>
          </a:prstGeom>
        </p:spPr>
      </p:pic>
      <p:pic>
        <p:nvPicPr>
          <p:cNvPr id="17" name="Graphique 16" descr="Horloge avec un remplissage uni">
            <a:extLst>
              <a:ext uri="{FF2B5EF4-FFF2-40B4-BE49-F238E27FC236}">
                <a16:creationId xmlns:a16="http://schemas.microsoft.com/office/drawing/2014/main" id="{77E6D98C-071E-72FB-844F-E549301B2B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33329" y="2248145"/>
            <a:ext cx="406400" cy="406400"/>
          </a:xfrm>
          <a:prstGeom prst="rect">
            <a:avLst/>
          </a:prstGeom>
        </p:spPr>
      </p:pic>
      <p:pic>
        <p:nvPicPr>
          <p:cNvPr id="18" name="Graphique 17" descr="Horloge avec un remplissage uni">
            <a:extLst>
              <a:ext uri="{FF2B5EF4-FFF2-40B4-BE49-F238E27FC236}">
                <a16:creationId xmlns:a16="http://schemas.microsoft.com/office/drawing/2014/main" id="{01FB1AA8-8953-6FBD-AF45-3534B9A92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49872" y="4362082"/>
            <a:ext cx="406400" cy="406400"/>
          </a:xfrm>
          <a:prstGeom prst="rect">
            <a:avLst/>
          </a:prstGeom>
        </p:spPr>
      </p:pic>
      <p:pic>
        <p:nvPicPr>
          <p:cNvPr id="19" name="Graphique 18" descr="Horloge avec un remplissage uni">
            <a:extLst>
              <a:ext uri="{FF2B5EF4-FFF2-40B4-BE49-F238E27FC236}">
                <a16:creationId xmlns:a16="http://schemas.microsoft.com/office/drawing/2014/main" id="{885DB031-74C7-F808-E62D-EAC993345A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20839" y="5335475"/>
            <a:ext cx="406400" cy="406400"/>
          </a:xfrm>
          <a:prstGeom prst="rect">
            <a:avLst/>
          </a:prstGeom>
        </p:spPr>
      </p:pic>
      <p:pic>
        <p:nvPicPr>
          <p:cNvPr id="20" name="Graphique 19" descr="Horloge avec un remplissage uni">
            <a:extLst>
              <a:ext uri="{FF2B5EF4-FFF2-40B4-BE49-F238E27FC236}">
                <a16:creationId xmlns:a16="http://schemas.microsoft.com/office/drawing/2014/main" id="{96170CDC-03A0-7CC7-477F-9E2D539D7D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51317" y="6249875"/>
            <a:ext cx="406400" cy="406400"/>
          </a:xfrm>
          <a:prstGeom prst="rect">
            <a:avLst/>
          </a:prstGeom>
        </p:spPr>
      </p:pic>
      <p:pic>
        <p:nvPicPr>
          <p:cNvPr id="4" name="Graphique 3" descr="Chronomètre 50% avec un remplissage uni">
            <a:extLst>
              <a:ext uri="{FF2B5EF4-FFF2-40B4-BE49-F238E27FC236}">
                <a16:creationId xmlns:a16="http://schemas.microsoft.com/office/drawing/2014/main" id="{F2534739-9CA8-528A-FFF7-5CDC970C02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89342" y="0"/>
            <a:ext cx="1396730" cy="1396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18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75039-B6E7-8FA4-159A-7C3FC024B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535" y="79989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/>
              <a:t>Journée 3 - Session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9CC489-A069-6D51-841C-064FD3C6D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406013"/>
            <a:ext cx="5860025" cy="5034115"/>
          </a:xfr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2400" b="1" dirty="0">
                <a:solidFill>
                  <a:srgbClr val="FFF2CC"/>
                </a:solidFill>
              </a:rPr>
              <a:t>Matin </a:t>
            </a:r>
            <a:r>
              <a:rPr lang="fr-FR" sz="1800" b="1" dirty="0">
                <a:solidFill>
                  <a:srgbClr val="FFF2CC"/>
                </a:solidFill>
              </a:rPr>
              <a:t>(9h – 13h)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fr-FR" sz="1000" b="1" dirty="0">
              <a:solidFill>
                <a:srgbClr val="FFF2CC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fr-FR" sz="2000" dirty="0">
                <a:solidFill>
                  <a:srgbClr val="FFF2CC"/>
                </a:solidFill>
              </a:rPr>
              <a:t> </a:t>
            </a:r>
            <a:r>
              <a:rPr lang="fr-FR" sz="2200" dirty="0">
                <a:solidFill>
                  <a:srgbClr val="FFF2CC"/>
                </a:solidFill>
              </a:rPr>
              <a:t>Échange avec les participants : retour d’expériences, attentes, questions…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 Présentation des deux journées de formation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Rappel et compléments d’information sur le bilan : typologie des alexies-agraphies, vieillissement, leucoariose, notion de troubles neurocognitifs (DSMV), notion d’âgisme et réflexion sur sa posture thérapeutique… (       9h30)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Théorie et évaluation de la morphosyntaxe : aspects réceptif et expressif  (      11h30)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endParaRPr lang="fr-FR" sz="2000" dirty="0"/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2C07646C-D673-5B9A-1B5C-F2D6C79C5D6A}"/>
              </a:ext>
            </a:extLst>
          </p:cNvPr>
          <p:cNvSpPr txBox="1">
            <a:spLocks/>
          </p:cNvSpPr>
          <p:nvPr/>
        </p:nvSpPr>
        <p:spPr>
          <a:xfrm>
            <a:off x="6300019" y="1406013"/>
            <a:ext cx="5680587" cy="5034116"/>
          </a:xfrm>
          <a:prstGeom prst="rect">
            <a:avLst/>
          </a:prstGeom>
          <a:solidFill>
            <a:srgbClr val="262744"/>
          </a:solidFill>
          <a:ln w="76200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fr-FR" sz="2400" b="1" dirty="0">
                <a:solidFill>
                  <a:srgbClr val="FFF2CC"/>
                </a:solidFill>
              </a:rPr>
              <a:t>Après-midi </a:t>
            </a:r>
            <a:r>
              <a:rPr lang="fr-FR" sz="1800" b="1" dirty="0">
                <a:solidFill>
                  <a:srgbClr val="FFF2CC"/>
                </a:solidFill>
              </a:rPr>
              <a:t>(14h30 – 17h30)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sz="2400" b="1" dirty="0">
              <a:solidFill>
                <a:srgbClr val="FFF2CC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Théorie et évaluation de la morphosyntaxe : aspect expressif – fin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Théorie et évaluation des fonctions exécutives, attentionnelles et mnésiques (mémoire de travail) et leur lien avec le langage. Présentation et réflexion sur les différents tests (       15h)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fr-FR" sz="2200" dirty="0">
                <a:solidFill>
                  <a:srgbClr val="FFF2CC"/>
                </a:solidFill>
              </a:rPr>
              <a:t>Architecture du bilan : réflexion sur l’architecture du bilan et optimisation de la rédaction du bilan. Proposition d’un tableau récapitulatif des données (      17h00)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endParaRPr lang="fr-FR" sz="2000" dirty="0"/>
          </a:p>
        </p:txBody>
      </p:sp>
      <p:pic>
        <p:nvPicPr>
          <p:cNvPr id="27" name="Graphique 26" descr="Horloge avec un remplissage uni">
            <a:extLst>
              <a:ext uri="{FF2B5EF4-FFF2-40B4-BE49-F238E27FC236}">
                <a16:creationId xmlns:a16="http://schemas.microsoft.com/office/drawing/2014/main" id="{34F640B4-8A70-76B3-6947-5167D87D1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67213" y="4371915"/>
            <a:ext cx="406400" cy="406400"/>
          </a:xfrm>
          <a:prstGeom prst="rect">
            <a:avLst/>
          </a:prstGeom>
        </p:spPr>
      </p:pic>
      <p:pic>
        <p:nvPicPr>
          <p:cNvPr id="18" name="Graphique 17" descr="Horloge avec un remplissage uni">
            <a:extLst>
              <a:ext uri="{FF2B5EF4-FFF2-40B4-BE49-F238E27FC236}">
                <a16:creationId xmlns:a16="http://schemas.microsoft.com/office/drawing/2014/main" id="{01FB1AA8-8953-6FBD-AF45-3534B9A92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14880" y="5718933"/>
            <a:ext cx="406400" cy="406400"/>
          </a:xfrm>
          <a:prstGeom prst="rect">
            <a:avLst/>
          </a:prstGeom>
        </p:spPr>
      </p:pic>
      <p:pic>
        <p:nvPicPr>
          <p:cNvPr id="19" name="Graphique 18" descr="Horloge avec un remplissage uni">
            <a:extLst>
              <a:ext uri="{FF2B5EF4-FFF2-40B4-BE49-F238E27FC236}">
                <a16:creationId xmlns:a16="http://schemas.microsoft.com/office/drawing/2014/main" id="{885DB031-74C7-F808-E62D-EAC993345A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22569" y="4617722"/>
            <a:ext cx="406400" cy="406400"/>
          </a:xfrm>
          <a:prstGeom prst="rect">
            <a:avLst/>
          </a:prstGeom>
        </p:spPr>
      </p:pic>
      <p:pic>
        <p:nvPicPr>
          <p:cNvPr id="9" name="Graphique 8" descr="Horloge avec un remplissage uni">
            <a:extLst>
              <a:ext uri="{FF2B5EF4-FFF2-40B4-BE49-F238E27FC236}">
                <a16:creationId xmlns:a16="http://schemas.microsoft.com/office/drawing/2014/main" id="{8FC8D944-0EFD-0BA6-BC0C-D8C4CB5CD4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02839" y="5851670"/>
            <a:ext cx="406400" cy="406400"/>
          </a:xfrm>
          <a:prstGeom prst="rect">
            <a:avLst/>
          </a:prstGeom>
        </p:spPr>
      </p:pic>
      <p:pic>
        <p:nvPicPr>
          <p:cNvPr id="4" name="Graphique 3" descr="Chronomètre 75% avec un remplissage uni">
            <a:extLst>
              <a:ext uri="{FF2B5EF4-FFF2-40B4-BE49-F238E27FC236}">
                <a16:creationId xmlns:a16="http://schemas.microsoft.com/office/drawing/2014/main" id="{59E014EA-B49A-DFFD-EC22-DA401AA917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28671" y="80904"/>
            <a:ext cx="1266183" cy="126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004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1540</Words>
  <Application>Microsoft Macintosh PowerPoint</Application>
  <PresentationFormat>Grand écran</PresentationFormat>
  <Paragraphs>128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SimHei</vt:lpstr>
      <vt:lpstr>Arial</vt:lpstr>
      <vt:lpstr>Calibri</vt:lpstr>
      <vt:lpstr>Calibri Light</vt:lpstr>
      <vt:lpstr>Rockwell</vt:lpstr>
      <vt:lpstr>Times New Roman</vt:lpstr>
      <vt:lpstr>Wingdings</vt:lpstr>
      <vt:lpstr>Thème Office</vt:lpstr>
      <vt:lpstr>Neurologie et Aphasie</vt:lpstr>
      <vt:lpstr>Présentation de la formation </vt:lpstr>
      <vt:lpstr>Présentation PowerPoint</vt:lpstr>
      <vt:lpstr>Présentation PowerPoint</vt:lpstr>
      <vt:lpstr>Présentation de la formatrice</vt:lpstr>
      <vt:lpstr>Présentation de la formatrice</vt:lpstr>
      <vt:lpstr>Journée 1 - Session 1</vt:lpstr>
      <vt:lpstr>Journée 2 - Session 1</vt:lpstr>
      <vt:lpstr>Journée 3 - Session 2</vt:lpstr>
      <vt:lpstr>Journée 4 - Session 2</vt:lpstr>
      <vt:lpstr>Moyens pédagogiques</vt:lpstr>
      <vt:lpstr>Évaluation de la formation</vt:lpstr>
      <vt:lpstr>Encadrement de la formation</vt:lpstr>
      <vt:lpstr>Tarifs des 4 jours de la 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SAINSON</dc:creator>
  <cp:lastModifiedBy>Bolloré Christelle</cp:lastModifiedBy>
  <cp:revision>21</cp:revision>
  <cp:lastPrinted>2023-05-15T10:46:09Z</cp:lastPrinted>
  <dcterms:created xsi:type="dcterms:W3CDTF">2023-03-31T16:44:34Z</dcterms:created>
  <dcterms:modified xsi:type="dcterms:W3CDTF">2025-11-10T19:42:12Z</dcterms:modified>
</cp:coreProperties>
</file>