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75" r:id="rId4"/>
    <p:sldId id="258" r:id="rId5"/>
    <p:sldId id="260" r:id="rId6"/>
    <p:sldId id="259" r:id="rId7"/>
    <p:sldId id="261" r:id="rId8"/>
    <p:sldId id="262" r:id="rId9"/>
    <p:sldId id="266" r:id="rId10"/>
    <p:sldId id="267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74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1575" autoAdjust="0"/>
  </p:normalViewPr>
  <p:slideViewPr>
    <p:cSldViewPr snapToGrid="0">
      <p:cViewPr varScale="1">
        <p:scale>
          <a:sx n="100" d="100"/>
          <a:sy n="100" d="100"/>
        </p:scale>
        <p:origin x="123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32380-6440-4A2E-BDD0-1D6BB02309EC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AE104-1EFC-4AEA-8A6E-A84867B9997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1044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Pragmatique et compétence pragmatique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Pragmatique, théorie de l’esprit et fonctions exécutives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Différentes origines des atteintes pragmatiques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Terminologie des atteintes pragmatiques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Données anatomo-cliniques des atteintes pragmatiques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Aspects fondamentaux de la pragmatique : lexical, inférentiel, discursif et conversationnel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Affections neurologiques concernées par les atteintes pragmatiques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fr-F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Retentissement des atteintes pragmatiques sur le quotidien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E104-1EFC-4AEA-8A6E-A84867B9997C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5116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AE104-1EFC-4AEA-8A6E-A84867B9997C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369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95DE-FFA9-85C1-EC81-83FBC397B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DD8854-9693-9398-1E23-41A3CA69B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8AA1A4-230F-D28D-338E-32376412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3CD0A2-306B-C76E-90F8-35A3978C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270A1C-AAC9-1520-9E6D-A3247B11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49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26702A-DB05-159D-8975-F507CE1BA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2061EA-199D-46B5-FBAE-D877EBE0B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99B8DF-BFDA-1C36-04FF-5FD2FD53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20DD73-2A80-E29D-3FE7-B9D19A70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B8A007-A31E-5E9A-AF25-5EADB87E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240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5F6EEEF-79DF-5492-2342-EEBE38583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C24636-30D8-F8F1-7006-869E1804A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B965C5-B9AD-BE96-C1AC-6C2D6439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A7ADB-90F5-7D1B-2A97-8BCE3961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B4CF37-8441-75EA-B5A0-7B06673A6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657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CD9FD-86CD-D4A6-C822-30CC52C26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3A68EE-213C-4C92-4B22-5D37C97DD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7195D8-CEAB-F413-FCDB-EAA61450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BAA015-E1F0-9447-796F-E651633B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4F314F-916E-7E69-3DEE-208D0C009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691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EEDF1-5A5F-7934-A3E0-72FFA28C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130299-7402-7F6B-3997-46E46E3E9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B72C9D-9241-7F9C-84EE-B7A81983B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77B405-279F-7C24-7668-ED8C14A9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499486-87AC-7C05-B972-719DF8FF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121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D0D2B-F85A-38E8-E275-CFA48F213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3F9C48-9861-53EC-4389-51526FF01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ADE9C4-318B-F3E1-9737-D1FDC5A7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D54CF7-F0E6-B549-E89F-EE560A0A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0D0198-85D2-5397-3BAE-9B0C6065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E05F5C-106C-6C3F-FBC9-DFECD3A0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64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2676D8-B458-9527-4559-B513A148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9CEA51-0512-2FAE-1553-91B38EF6D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C736FC-7FC5-C3CE-3161-0F395041B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C7EDCCA-F25B-84A4-A3E3-BB73D5AAF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B3D1DF-F92C-FFC5-86DE-B864D5121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4C91D6-A6CA-0894-3C19-B262BE00D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D8562-63DB-6898-BED4-724E43F4E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354C5C-B3F6-03C3-CBBB-11178F21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735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88D98C-73B5-C6E5-862F-8C06EEE9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FEB05E-6407-A057-012C-0257C3A0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C48AE5-F6D7-6C38-B722-473D2088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3CA5B9-9599-3E15-BF4B-1601589A8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660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90C7D4-5BCA-A03C-25D4-93AB1453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51F455F-0E55-5D28-F3E9-77E43BE0F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47CFD8-6EE1-308F-06CB-40579061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267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CE177-9A26-5661-BBD3-7CD3863A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301602-8B06-4A85-26DB-C77958E0A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E19802-1EA7-B3D7-035C-DEA17378F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3D53D2-25E7-DBF5-82D9-373FC078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2BC342-8BA3-3C2B-ACB6-386CA864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E72514-D68E-BD10-BC5A-E222FDDA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76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5EAC0-2024-ABBE-375C-494D548C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2F5319-25F8-4527-C456-4E194F116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6FBCBA-BCF4-B0A9-AB7A-B97950697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4995AF-8A9A-9611-C2B0-9155992D4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ED0142-607A-8189-9E9A-B1883CB8C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226241-F9CF-E90B-E676-ED16A5E22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043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462E6D-19DE-AB92-2552-322B2968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057A6B-8C2A-B67B-CA96-B78263B82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CC9D66-1EF6-CDAC-772C-C6165437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8E3F0-9A32-4463-B885-2B33CECFFF58}" type="datetimeFigureOut">
              <a:rPr lang="fr-FR" smtClean="0"/>
              <a:t>14/10/2025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F03915-A0B9-6B37-5D32-AFE239E41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443038-8972-D31B-B824-621CF0BA5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48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hyperlink" Target="mailto:cognlab.neurologie@gmail.com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mailto:cognlab.neurologie@gmail.com" TargetMode="External"/><Relationship Id="rId7" Type="http://schemas.openxmlformats.org/officeDocument/2006/relationships/image" Target="../media/image20.sv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10" Type="http://schemas.openxmlformats.org/officeDocument/2006/relationships/image" Target="../media/image23.sv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5" Type="http://schemas.openxmlformats.org/officeDocument/2006/relationships/image" Target="../media/image1.png"/><Relationship Id="rId4" Type="http://schemas.openxmlformats.org/officeDocument/2006/relationships/image" Target="../media/image2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sv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CF1DC302-17D3-19DB-E3B2-93D34FF86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0039" y="2624250"/>
            <a:ext cx="3175050" cy="31976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70B6FBB-27C1-53C2-3A2C-49768E62D8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262744"/>
                </a:solidFill>
              </a:rPr>
              <a:t>Neurologie et Pragmatique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A26D4D-DECA-BFBC-9DDF-930D5D7BF7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Claire Sainson, orthophoniste PhD</a:t>
            </a:r>
          </a:p>
          <a:p>
            <a:r>
              <a:rPr lang="fr-FR" sz="1600" dirty="0"/>
              <a:t>Chargée d’enseignement, formatrice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A7A167F-E01E-E132-1965-55A5A5306C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305681" cy="12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E8F9E3E-C15E-F576-96EE-49DA247BD89B}"/>
              </a:ext>
            </a:extLst>
          </p:cNvPr>
          <p:cNvSpPr txBox="1"/>
          <p:nvPr/>
        </p:nvSpPr>
        <p:spPr>
          <a:xfrm>
            <a:off x="3233828" y="0"/>
            <a:ext cx="8958171" cy="1270800"/>
          </a:xfrm>
          <a:prstGeom prst="rect">
            <a:avLst/>
          </a:prstGeom>
          <a:solidFill>
            <a:srgbClr val="262744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32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48 Le Bourg, 14430 Annebault</a:t>
            </a:r>
          </a:p>
          <a:p>
            <a:pPr algn="ctr">
              <a:lnSpc>
                <a:spcPct val="107000"/>
              </a:lnSpc>
            </a:pPr>
            <a:r>
              <a:rPr lang="fr-FR" b="1" i="0" u="sng" dirty="0">
                <a:solidFill>
                  <a:srgbClr val="FFF2CC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cognlab.neurologie@gmail.com</a:t>
            </a:r>
            <a:r>
              <a:rPr lang="fr-FR" u="sng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</a:p>
          <a:p>
            <a:pPr algn="ctr">
              <a:lnSpc>
                <a:spcPct val="107000"/>
              </a:lnSpc>
            </a:pPr>
            <a:r>
              <a:rPr lang="fr-FR" sz="1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Déclaration d’activité enregistrée sous le numéro 28 14 03879 14 auprès du Préfet de la région Normandie</a:t>
            </a:r>
          </a:p>
        </p:txBody>
      </p:sp>
      <p:pic>
        <p:nvPicPr>
          <p:cNvPr id="7" name="Image 6" descr="Une image contenant logo&#10;&#10;Description générée automatiquement">
            <a:extLst>
              <a:ext uri="{FF2B5EF4-FFF2-40B4-BE49-F238E27FC236}">
                <a16:creationId xmlns:a16="http://schemas.microsoft.com/office/drawing/2014/main" id="{1D35E934-548D-685B-2BEC-3EE711268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90606" y="5490972"/>
            <a:ext cx="1857634" cy="87642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EB1B27D-72A9-78C0-83CA-44FF1F1B0AF5}"/>
              </a:ext>
            </a:extLst>
          </p:cNvPr>
          <p:cNvSpPr txBox="1"/>
          <p:nvPr/>
        </p:nvSpPr>
        <p:spPr>
          <a:xfrm>
            <a:off x="7427493" y="5833727"/>
            <a:ext cx="47645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jours, 21 heures de formation</a:t>
            </a:r>
          </a:p>
          <a:p>
            <a:r>
              <a:rPr lang="fr-FR" dirty="0"/>
              <a:t>Prérequis : être orthophoniste diplômé (CCO) et avoir une expérience en neurologie de l’adulte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D0A768-F929-0E12-40B5-BB82D4587EC1}"/>
              </a:ext>
            </a:extLst>
          </p:cNvPr>
          <p:cNvSpPr txBox="1"/>
          <p:nvPr/>
        </p:nvSpPr>
        <p:spPr>
          <a:xfrm>
            <a:off x="1000803" y="6387725"/>
            <a:ext cx="4764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30 participants maximum</a:t>
            </a:r>
          </a:p>
        </p:txBody>
      </p:sp>
    </p:spTree>
    <p:extLst>
      <p:ext uri="{BB962C8B-B14F-4D97-AF65-F5344CB8AC3E}">
        <p14:creationId xmlns:p14="http://schemas.microsoft.com/office/powerpoint/2010/main" val="1603773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5" y="79989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Journée 3 </a:t>
            </a:r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67213" y="4371915"/>
            <a:ext cx="406400" cy="406400"/>
          </a:xfrm>
          <a:prstGeom prst="rect">
            <a:avLst/>
          </a:prstGeom>
        </p:spPr>
      </p:pic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01FB1AA8-8953-6FBD-AF45-3534B9A92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14880" y="5718933"/>
            <a:ext cx="406400" cy="406400"/>
          </a:xfrm>
          <a:prstGeom prst="rect">
            <a:avLst/>
          </a:prstGeom>
        </p:spPr>
      </p:pic>
      <p:pic>
        <p:nvPicPr>
          <p:cNvPr id="19" name="Graphique 18" descr="Horloge avec un remplissage uni">
            <a:extLst>
              <a:ext uri="{FF2B5EF4-FFF2-40B4-BE49-F238E27FC236}">
                <a16:creationId xmlns:a16="http://schemas.microsoft.com/office/drawing/2014/main" id="{885DB031-74C7-F808-E62D-EAC993345A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22569" y="4617722"/>
            <a:ext cx="406400" cy="406400"/>
          </a:xfrm>
          <a:prstGeom prst="rect">
            <a:avLst/>
          </a:prstGeom>
        </p:spPr>
      </p:pic>
      <p:pic>
        <p:nvPicPr>
          <p:cNvPr id="9" name="Graphique 8" descr="Horloge avec un remplissage uni">
            <a:extLst>
              <a:ext uri="{FF2B5EF4-FFF2-40B4-BE49-F238E27FC236}">
                <a16:creationId xmlns:a16="http://schemas.microsoft.com/office/drawing/2014/main" id="{8FC8D944-0EFD-0BA6-BC0C-D8C4CB5CD4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02839" y="5851670"/>
            <a:ext cx="406400" cy="406400"/>
          </a:xfrm>
          <a:prstGeom prst="rect">
            <a:avLst/>
          </a:prstGeom>
        </p:spPr>
      </p:pic>
      <p:pic>
        <p:nvPicPr>
          <p:cNvPr id="4" name="Graphique 3" descr="Chronomètre 75% avec un remplissage uni">
            <a:extLst>
              <a:ext uri="{FF2B5EF4-FFF2-40B4-BE49-F238E27FC236}">
                <a16:creationId xmlns:a16="http://schemas.microsoft.com/office/drawing/2014/main" id="{59E014EA-B49A-DFFD-EC22-DA401AA917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28671" y="80904"/>
            <a:ext cx="1266183" cy="1266183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74406" y="1481559"/>
            <a:ext cx="5680587" cy="524333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3200" b="1" dirty="0">
                <a:solidFill>
                  <a:srgbClr val="FFF2CC"/>
                </a:solidFill>
              </a:rPr>
              <a:t>Matin 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3000" b="1" dirty="0">
                <a:solidFill>
                  <a:srgbClr val="FFF2CC"/>
                </a:solidFill>
              </a:rPr>
              <a:t>Métacognition : un outil puissant de prise en soins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3000" b="1" dirty="0">
                <a:solidFill>
                  <a:srgbClr val="FFF2CC"/>
                </a:solidFill>
              </a:rPr>
              <a:t>Thérapies centrées sur le partenaire ou en collaboration avec le partenaire (10h)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3000" b="1" dirty="0">
                <a:solidFill>
                  <a:srgbClr val="FFF2CC"/>
                </a:solidFill>
              </a:rPr>
              <a:t>Thérapies centrées sur les processus déficitaires : généralités (11h)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3000" b="1" dirty="0">
                <a:solidFill>
                  <a:srgbClr val="FFF2CC"/>
                </a:solidFill>
              </a:rPr>
              <a:t>Thérapies centrées sur les processus déficitaires : pragmatique lexicale (12h15)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fr-FR" sz="3200" b="1" dirty="0">
              <a:solidFill>
                <a:srgbClr val="FFF2CC"/>
              </a:solidFill>
            </a:endParaRP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fr-FR" sz="3200" b="1" dirty="0">
              <a:solidFill>
                <a:srgbClr val="FFF2CC"/>
              </a:solidFill>
            </a:endParaRP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endParaRPr lang="fr-FR" dirty="0">
              <a:solidFill>
                <a:srgbClr val="FFF2CC"/>
              </a:solidFill>
            </a:endParaRP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endParaRPr lang="fr-FR" dirty="0">
              <a:solidFill>
                <a:srgbClr val="FFF2CC"/>
              </a:solidFill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6267573" y="1481558"/>
            <a:ext cx="5680587" cy="524333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500" b="1" dirty="0">
                <a:solidFill>
                  <a:srgbClr val="FFF2CC"/>
                </a:solidFill>
              </a:rPr>
              <a:t>Après-midi(14h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rgbClr val="FFF2CC"/>
                </a:solidFill>
              </a:rPr>
              <a:t>Thérapies centrées sur les processus déficitaires : inférences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rgbClr val="FFF2CC"/>
                </a:solidFill>
              </a:rPr>
              <a:t>Thérapies centrées sur les processus déficitaires : le discours (15h)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rgbClr val="FFF2CC"/>
                </a:solidFill>
              </a:rPr>
              <a:t>Thérapies centrées sur les processus déficitaires :  conversation, communication (16h)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Thérapies centrées sur les substrats cognitifs supposés déficitaires : points de réflexion (16h45)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Synthèse des trois journées (17h00)</a:t>
            </a:r>
            <a:endParaRPr lang="fr-FR" sz="2600" b="1" dirty="0"/>
          </a:p>
          <a:p>
            <a:pPr>
              <a:buFont typeface="Wingdings" panose="05000000000000000000" pitchFamily="2" charset="2"/>
              <a:buChar char="v"/>
            </a:pPr>
            <a:endParaRPr lang="fr-FR" sz="2600" b="1" dirty="0"/>
          </a:p>
        </p:txBody>
      </p:sp>
    </p:spTree>
    <p:extLst>
      <p:ext uri="{BB962C8B-B14F-4D97-AF65-F5344CB8AC3E}">
        <p14:creationId xmlns:p14="http://schemas.microsoft.com/office/powerpoint/2010/main" val="3190004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Moyens pédagogiques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" y="1663064"/>
            <a:ext cx="7584440" cy="5022215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Diffusion de support Powerpoint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Vidéos et bandes son illustrant les différents sous-chapitres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Cas cliniques et présentation de protocoles, suivis de tables rondes 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Mises en situation : analyse d’épreuves au regard d’un modèle cognitif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Présentation d’outils pratiques (livrets d’information, outils diagnostics…)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 Expérimentation de la démarche hypothético-déductive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Utilisation d’arbres décisionnels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… Un syllabus reprenant la présentation PowerPoint de la formatrice sera remis à chaque stagiaire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C4F5FF-C053-73AA-3DDE-E5ADC472B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4925" y="1760680"/>
            <a:ext cx="34671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013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Évaluation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181225"/>
            <a:ext cx="10515600" cy="4351338"/>
          </a:xfrm>
        </p:spPr>
        <p:txBody>
          <a:bodyPr/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 des acquis initiaux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 des acquis finaux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Questionnaires de satisfaction</a:t>
            </a:r>
          </a:p>
          <a:p>
            <a:endParaRPr lang="fr-FR" dirty="0"/>
          </a:p>
        </p:txBody>
      </p:sp>
      <p:pic>
        <p:nvPicPr>
          <p:cNvPr id="5" name="Image 4" descr="Une image contenant texte, logo&#10;&#10;Description générée automatiquement">
            <a:extLst>
              <a:ext uri="{FF2B5EF4-FFF2-40B4-BE49-F238E27FC236}">
                <a16:creationId xmlns:a16="http://schemas.microsoft.com/office/drawing/2014/main" id="{69BED1D4-4E60-2891-720B-6EDC670C43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3602">
            <a:off x="8805423" y="913899"/>
            <a:ext cx="2512816" cy="1187374"/>
          </a:xfrm>
          <a:prstGeom prst="rect">
            <a:avLst/>
          </a:prstGeom>
        </p:spPr>
      </p:pic>
      <p:pic>
        <p:nvPicPr>
          <p:cNvPr id="6" name="Image 5" descr="Une image contenant texte, logo&#10;&#10;Description générée automatiquement">
            <a:extLst>
              <a:ext uri="{FF2B5EF4-FFF2-40B4-BE49-F238E27FC236}">
                <a16:creationId xmlns:a16="http://schemas.microsoft.com/office/drawing/2014/main" id="{0F05F8DE-AE94-E7F4-1CD2-AAFB74445B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3979">
            <a:off x="8886704" y="2244857"/>
            <a:ext cx="2512816" cy="1187374"/>
          </a:xfrm>
          <a:prstGeom prst="rect">
            <a:avLst/>
          </a:prstGeom>
        </p:spPr>
      </p:pic>
      <p:pic>
        <p:nvPicPr>
          <p:cNvPr id="7" name="Image 6" descr="Une image contenant texte, logo&#10;&#10;Description générée automatiquement">
            <a:extLst>
              <a:ext uri="{FF2B5EF4-FFF2-40B4-BE49-F238E27FC236}">
                <a16:creationId xmlns:a16="http://schemas.microsoft.com/office/drawing/2014/main" id="{41F73363-DA85-472C-83A1-940A1ECAE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7128">
            <a:off x="8907024" y="3626618"/>
            <a:ext cx="2512816" cy="1187374"/>
          </a:xfrm>
          <a:prstGeom prst="rect">
            <a:avLst/>
          </a:prstGeom>
        </p:spPr>
      </p:pic>
      <p:pic>
        <p:nvPicPr>
          <p:cNvPr id="8" name="Image 7" descr="Une image contenant texte, logo&#10;&#10;Description générée automatiquement">
            <a:extLst>
              <a:ext uri="{FF2B5EF4-FFF2-40B4-BE49-F238E27FC236}">
                <a16:creationId xmlns:a16="http://schemas.microsoft.com/office/drawing/2014/main" id="{657A05F3-9A8B-CA14-3EE2-042EFA3F5C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1097">
            <a:off x="8927344" y="4957578"/>
            <a:ext cx="2512816" cy="118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465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Encadrement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32" y="1592826"/>
            <a:ext cx="7322573" cy="5265173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Une animatrice de CogNLab sera présente pendant la durée de la session et sera chargée de la remise des documents administratifs.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Une liste d’émargement sera signée au début de chaque demi-journée.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Modalités d’inscription : par mail.</a:t>
            </a: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…. Pour tout renseignement :</a:t>
            </a: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600" b="1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 </a:t>
            </a: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  <a:hlinkClick r:id="rId3"/>
              </a:rPr>
              <a:t>cognlab.neurologie@gmail.com</a:t>
            </a: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 ou 06.30.11.00.60</a:t>
            </a: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 algn="ctr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Référent handicap 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: Christelle Bolloré, cognlab.neurologie@gmail.com</a:t>
            </a:r>
          </a:p>
        </p:txBody>
      </p:sp>
      <p:pic>
        <p:nvPicPr>
          <p:cNvPr id="7" name="Graphique 6" descr="Écran contour">
            <a:extLst>
              <a:ext uri="{FF2B5EF4-FFF2-40B4-BE49-F238E27FC236}">
                <a16:creationId xmlns:a16="http://schemas.microsoft.com/office/drawing/2014/main" id="{2E5C7250-331C-484E-AD27-B8E7353A74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16037" y="4984462"/>
            <a:ext cx="674648" cy="674648"/>
          </a:xfrm>
          <a:prstGeom prst="rect">
            <a:avLst/>
          </a:prstGeom>
        </p:spPr>
      </p:pic>
      <p:pic>
        <p:nvPicPr>
          <p:cNvPr id="9" name="Graphique 8" descr="Combiné contour">
            <a:extLst>
              <a:ext uri="{FF2B5EF4-FFF2-40B4-BE49-F238E27FC236}">
                <a16:creationId xmlns:a16="http://schemas.microsoft.com/office/drawing/2014/main" id="{7AE0865E-2D7B-7461-2C5B-0FB8534493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12590" y="4969832"/>
            <a:ext cx="613138" cy="61313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B0A458D-6110-5504-A7DB-B0E3B2FDDA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3280" y="2055402"/>
            <a:ext cx="4238625" cy="2924175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  <p:pic>
        <p:nvPicPr>
          <p:cNvPr id="13" name="Graphique 12" descr="Personne en fauteuil roulant contour">
            <a:extLst>
              <a:ext uri="{FF2B5EF4-FFF2-40B4-BE49-F238E27FC236}">
                <a16:creationId xmlns:a16="http://schemas.microsoft.com/office/drawing/2014/main" id="{165810B3-3CE5-8824-BA72-D9DBB1BE74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72678" y="57920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910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Tarifs des 3 jours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33" y="2684206"/>
            <a:ext cx="6683478" cy="3185651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600" dirty="0">
                <a:solidFill>
                  <a:srgbClr val="262744"/>
                </a:solidFill>
                <a:cs typeface="Times New Roman" panose="02020603050405020304" pitchFamily="18" charset="0"/>
              </a:rPr>
              <a:t>Libéraux : 630 €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600" dirty="0">
                <a:solidFill>
                  <a:srgbClr val="262744"/>
                </a:solidFill>
                <a:cs typeface="Times New Roman" panose="02020603050405020304" pitchFamily="18" charset="0"/>
              </a:rPr>
              <a:t>Salariés : 780 €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600" dirty="0">
                <a:solidFill>
                  <a:srgbClr val="262744"/>
                </a:solidFill>
                <a:cs typeface="Times New Roman" panose="02020603050405020304" pitchFamily="18" charset="0"/>
              </a:rPr>
              <a:t>DPC : 705 €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600" dirty="0"/>
              <a:t>Action de DPC, référence n° 9AC72325003</a:t>
            </a:r>
            <a:endParaRPr lang="fr-FR" sz="26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Graphique 4" descr="Pièces contour">
            <a:extLst>
              <a:ext uri="{FF2B5EF4-FFF2-40B4-BE49-F238E27FC236}">
                <a16:creationId xmlns:a16="http://schemas.microsoft.com/office/drawing/2014/main" id="{5EAAD80E-141E-EC7A-C5AD-EBCA39518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3255" y="2570479"/>
            <a:ext cx="1418363" cy="141836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BA6355C-25FF-9C7C-E3B2-8CDE17CC2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3497" y="1401736"/>
            <a:ext cx="5157889" cy="519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86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C88B4-C2E4-C2F7-19D9-A3487422A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formation</a:t>
            </a:r>
            <a:b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</a:br>
            <a:endParaRPr lang="fr-FR" sz="4000" dirty="0">
              <a:solidFill>
                <a:srgbClr val="26274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11BAA0-4258-9EC4-DFA2-31E06B3FC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418" y="1288107"/>
            <a:ext cx="8481057" cy="435133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La compétence pragmatique est une construction complexe, avec des aptitudes et des déficits qui sont médiés par la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théorie de l’esprit 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(ou plus largement la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cognition sociale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) mais également des facteurs linguistiques,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attentionnels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,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exécutifs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Les atteintes pragmatiques sont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très fréquentes 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parmi les pathologies que nous rencontrons en orthophonie :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pathologies acquises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vasculaires, traumatiques 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(…) mais aussi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dégénératives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 (maladie d’Alzheimer et de Parkinson, démences fronto-temporales, sclérose en plaques…).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Les difficultés pragmatiques,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subtiles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, sont sous évaluées par les orthophonistes car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non identifiables par les bilans aphasiologiques classiques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 alors qu’elles se révèlent  lourdement handicapantes au quotidien, tant pour les patients que leurs proches et responsables d’un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véritable handicap d’interaction sociale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7B9DF0-5361-63C2-7A04-3CEE94701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7092" y="1456282"/>
            <a:ext cx="3037651" cy="4183163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</p:spTree>
    <p:extLst>
      <p:ext uri="{BB962C8B-B14F-4D97-AF65-F5344CB8AC3E}">
        <p14:creationId xmlns:p14="http://schemas.microsoft.com/office/powerpoint/2010/main" val="11303022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C88B4-C2E4-C2F7-19D9-A3487422A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formation</a:t>
            </a:r>
            <a:b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</a:br>
            <a:endParaRPr lang="fr-FR" sz="4000" dirty="0">
              <a:solidFill>
                <a:srgbClr val="26274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11BAA0-4258-9EC4-DFA2-31E06B3FC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418" y="1288107"/>
            <a:ext cx="8481057" cy="435133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Cette formation a pour but de vous apprendre à les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comprendre, les identifier, les évaluer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 en veillant à bien identifier les facteurs de confusions. Elle s’axera sur les difficultés pragmatiques lexicales, inférentielles (langage non littéral, humour, ironie…), discursives et conversationnelles.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Malgré la pauvreté des données probantes, les recommandations de bonne pratique aux États Unis, Royaume Unis, Canada ou encore en Australie plaident en faveur d’une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intervention portant à la fois sur une approche rééducative du patient centrée sur les processus déficitaires mais aussi une formation des proches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 dans la découverte du handicap et la mise en place de stratégies communicationnelles visant à réduire l’impact des difficultés au quotidien.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Nous soulignerons l’importance de la levée de l’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anosognosie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, de la prise en compte du déni mais aussi de la </a:t>
            </a:r>
            <a:r>
              <a:rPr lang="fr-FR" sz="2400" b="1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métacognition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, qui a un rôle clé dans ces prises en soins.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7B9DF0-5361-63C2-7A04-3CEE94701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7092" y="1456282"/>
            <a:ext cx="3037651" cy="4183163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</p:spTree>
    <p:extLst>
      <p:ext uri="{BB962C8B-B14F-4D97-AF65-F5344CB8AC3E}">
        <p14:creationId xmlns:p14="http://schemas.microsoft.com/office/powerpoint/2010/main" val="2050227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6838F6-6AD8-E706-5335-3BAB4959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21" y="242630"/>
            <a:ext cx="7922340" cy="642364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400"/>
              </a:spcBef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Je vous propose …</a:t>
            </a:r>
          </a:p>
          <a:p>
            <a:pPr marL="0" indent="0" algn="just">
              <a:spcBef>
                <a:spcPts val="400"/>
              </a:spcBef>
              <a:buNone/>
            </a:pPr>
            <a:endParaRPr lang="fr-FR" sz="2200" b="1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…de vous faire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découvrir ou redécouvrir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les bases de la pragmatique et de son évaluation : atteintes lexicales pragmatiques, inférentielles, discursives et conversationnelles, en vous présentant l’un des facteurs de confusion le plus fréquent : les difficultés lexico-sémantiques fines. Plusieurs tests vous seront présentés : protocole MEC, IRRI, Mini SEA, GALI…</a:t>
            </a: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…… de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réfléchir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 autour de l’accueil du patient, de l’entretien clinique et de l’anamnèse pour faire émerger la plainte du patient</a:t>
            </a: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…de vous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présenter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le déroulé du bilan, son analyse et sa restitution au patient et à son proche aidant afin que le patient puisse choisir de manière éclairé ses axes de prise en soin</a:t>
            </a:r>
            <a:endParaRPr lang="fr-FR" sz="20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 … de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réfléchir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 autour de la place des proches aidants dans la prise en soins de l’entretien clinique aux interventions centrées sur le partenaire</a:t>
            </a: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… de vous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présenter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 les thérapies centrées sur les processus déficitaires des débuts de la prise en soins aux axes écologiques</a:t>
            </a:r>
          </a:p>
          <a:p>
            <a:pPr marL="342900" indent="-342900" algn="just">
              <a:spcBef>
                <a:spcPts val="400"/>
              </a:spcBef>
              <a:buFont typeface="Wingdings" panose="05000000000000000000" pitchFamily="2" charset="2"/>
              <a:buChar char=""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… de rendre acteur le patient dans la décision de soins.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4FD6843-C6D6-DFB9-3F07-0611BF5E2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339" y="1623634"/>
            <a:ext cx="3375117" cy="3243334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</p:spTree>
    <p:extLst>
      <p:ext uri="{BB962C8B-B14F-4D97-AF65-F5344CB8AC3E}">
        <p14:creationId xmlns:p14="http://schemas.microsoft.com/office/powerpoint/2010/main" val="139030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6838F6-6AD8-E706-5335-3BAB4959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27" y="1412240"/>
            <a:ext cx="6072893" cy="359565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fr-FR" sz="2400" dirty="0">
                <a:cs typeface="Times New Roman" panose="02020603050405020304" pitchFamily="18" charset="0"/>
              </a:rPr>
              <a:t> </a:t>
            </a: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Cette formation a pour objectif d’affiner vos regards sur la pragmatique, de lever les appréhensions sur ces évaluations et prises en soins passionnantes afin :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de renforcer votre expertise dans l’identification et l’évaluation d’éventuelles difficultés pragmatiques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de les prendre en soins que la maladie neurologique soit, ou non, évolutive</a:t>
            </a:r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BA101EE-0C72-0BDE-A06F-4D3AB1094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7040" y="1023522"/>
            <a:ext cx="5157889" cy="519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3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A2E12-561B-47C7-417B-C9151630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formatrice</a:t>
            </a:r>
            <a:endParaRPr lang="fr-FR" sz="4000" dirty="0">
              <a:solidFill>
                <a:srgbClr val="26274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B84A2-1A0A-9D15-B5F3-1108ACD7D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916" y="1366685"/>
            <a:ext cx="9603657" cy="5117690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J’ai un Doctorat en Science du langage, un D.U. d’</a:t>
            </a:r>
            <a:r>
              <a:rPr lang="fr-FR" sz="2400" cap="all" dirty="0">
                <a:solidFill>
                  <a:srgbClr val="262744"/>
                </a:solidFill>
                <a:cs typeface="Times New Roman" panose="02020603050405020304" pitchFamily="18" charset="0"/>
              </a:rPr>
              <a:t>é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ducation Thérapeutique du Patient et un D.I.U. de déglutition. Je suis également certifiée Ostéovox et L.S.V.T.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orthophoniste en libéral depuis 2011, spécialisée en neurologie, après avoir travaillé plus de 10 ans dans un service de Rééducation et de Réadaptation Neurologique.  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J’enseigne également dans différents Centres de Formation Universitaire en Orthophonie en tant que chargée d’enseignement.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formatrice depuis plus de 15 ans sur les thèmes de l’aphasie, de l’aide aux aidants, de la pragmatique…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 Je suis co-auteure de la G.A.L.I. (test d’évaluation des troubles cognitivo-communicationnels), de deux ouvrages sur l’aphasie destinés aux enfants « Aphasique ?! » « L’aphasie ?! » et d’un protocole de prise en soins des troubles pragmatiques « Mais qu’est-ce que tu veux dire ? ».</a:t>
            </a:r>
          </a:p>
          <a:p>
            <a:pPr marL="0" indent="0" algn="just">
              <a:spcBef>
                <a:spcPts val="300"/>
              </a:spcBef>
              <a:spcAft>
                <a:spcPts val="600"/>
              </a:spcAft>
              <a:buNone/>
            </a:pPr>
            <a:endParaRPr lang="fr-FR" sz="2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5AEBB9E-9CB3-3EFE-3874-0E87F916C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220" y="300181"/>
            <a:ext cx="1769602" cy="23699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9DCF9B5-9354-B7CB-8E12-63AFF5D38AB3}"/>
              </a:ext>
            </a:extLst>
          </p:cNvPr>
          <p:cNvSpPr txBox="1"/>
          <p:nvPr/>
        </p:nvSpPr>
        <p:spPr>
          <a:xfrm>
            <a:off x="9789100" y="2924632"/>
            <a:ext cx="2175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Claire Sainson</a:t>
            </a:r>
          </a:p>
          <a:p>
            <a:pPr algn="ctr"/>
            <a:r>
              <a:rPr lang="fr-FR" dirty="0"/>
              <a:t>Orthophoniste, PhD</a:t>
            </a:r>
          </a:p>
        </p:txBody>
      </p:sp>
    </p:spTree>
    <p:extLst>
      <p:ext uri="{BB962C8B-B14F-4D97-AF65-F5344CB8AC3E}">
        <p14:creationId xmlns:p14="http://schemas.microsoft.com/office/powerpoint/2010/main" val="994860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A2E12-561B-47C7-417B-C9151630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formatrice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B84A2-1A0A-9D15-B5F3-1108ACD7D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61" y="1494503"/>
            <a:ext cx="9397181" cy="5112774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auteure d’une vingtaine d’articles en neurologie.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J’ai co-dirigé les deux tomes « Neurologie et orthophonie » (2022, De Boeck Supérieur) et dirigé deux volumes de la revue Rééducation Orthophonique sur les aphasies  (274 &amp; 275 en 2018)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Avec Joffrey Trauchessec, je suis à l’origine de 4 congrès sur l’aphasie (2019, 2019, 2022) et avec Joffrey Trauchessec et Christelle Bolloré en 2023.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Très attachée à la recherche, mes thèmes de prédilection sont l’aphasie, la pragmatique, les troubles cognitifs et l’accompagnement des aidants. J’ai encadré environ 60 mémoires dans différents CFUO.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 Je suis directrice générale de CogNLab, espace dédié à la recherche, la formation et aux partages pour les personnes concernées par l’aphasie.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fr-FR" sz="2400" dirty="0"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731DEC5-334E-89E1-5B75-36847C31FB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220" y="300181"/>
            <a:ext cx="1769602" cy="236990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A89F685-5D2D-CF0F-2618-BB1F7C2C3370}"/>
              </a:ext>
            </a:extLst>
          </p:cNvPr>
          <p:cNvSpPr txBox="1"/>
          <p:nvPr/>
        </p:nvSpPr>
        <p:spPr>
          <a:xfrm>
            <a:off x="9789100" y="2924632"/>
            <a:ext cx="2175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Claire Sainson</a:t>
            </a:r>
          </a:p>
          <a:p>
            <a:pPr algn="ctr"/>
            <a:r>
              <a:rPr lang="fr-FR" dirty="0"/>
              <a:t>Orthophoniste, PhD</a:t>
            </a:r>
          </a:p>
        </p:txBody>
      </p:sp>
    </p:spTree>
    <p:extLst>
      <p:ext uri="{BB962C8B-B14F-4D97-AF65-F5344CB8AC3E}">
        <p14:creationId xmlns:p14="http://schemas.microsoft.com/office/powerpoint/2010/main" val="3337413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Journée 1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CC489-A069-6D51-841C-064FD3C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06" y="1481559"/>
            <a:ext cx="5680587" cy="5243331"/>
          </a:xfr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3200" b="1" dirty="0">
                <a:solidFill>
                  <a:srgbClr val="FFF2CC"/>
                </a:solidFill>
              </a:rPr>
              <a:t>Matin 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Échange avec les participants : présentations, attentes, évaluation des connaissances…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Présentation des trois journées de formation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Introduction théorique (10h)</a:t>
            </a:r>
          </a:p>
          <a:p>
            <a:pPr marL="0" indent="0">
              <a:buNone/>
            </a:pPr>
            <a:r>
              <a:rPr lang="fr-FR" sz="2600" dirty="0">
                <a:solidFill>
                  <a:srgbClr val="FFF2CC"/>
                </a:solidFill>
              </a:rPr>
              <a:t>- Pragmatique, théorie de l’esprit et fonctions exécutives</a:t>
            </a:r>
          </a:p>
          <a:p>
            <a:pPr marL="0" indent="0">
              <a:buNone/>
            </a:pPr>
            <a:r>
              <a:rPr lang="fr-FR" sz="2600" dirty="0">
                <a:solidFill>
                  <a:srgbClr val="FFF2CC"/>
                </a:solidFill>
              </a:rPr>
              <a:t>- Différentes origines et terminologie</a:t>
            </a:r>
          </a:p>
          <a:p>
            <a:pPr marL="0" indent="0">
              <a:buNone/>
            </a:pPr>
            <a:r>
              <a:rPr lang="fr-FR" sz="2600" dirty="0">
                <a:solidFill>
                  <a:srgbClr val="FFF2CC"/>
                </a:solidFill>
              </a:rPr>
              <a:t>- Affections neurologiques concernées par les atteintes pragmatiques</a:t>
            </a:r>
          </a:p>
          <a:p>
            <a:pPr marL="0" indent="0">
              <a:buNone/>
            </a:pPr>
            <a:r>
              <a:rPr lang="fr-FR" sz="2600" dirty="0">
                <a:solidFill>
                  <a:srgbClr val="FFF2CC"/>
                </a:solidFill>
              </a:rPr>
              <a:t>- Retentissement des atteintes pragmatiques sur le quotidien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Atteintes lexicales pragmatiques et non pragmatiques : théorie et évaluation (12h)</a:t>
            </a:r>
            <a:endParaRPr lang="fr-FR" sz="2600" b="1" dirty="0"/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84503" y="3083888"/>
            <a:ext cx="406400" cy="406400"/>
          </a:xfrm>
          <a:prstGeom prst="rect">
            <a:avLst/>
          </a:prstGeom>
        </p:spPr>
      </p:pic>
      <p:pic>
        <p:nvPicPr>
          <p:cNvPr id="28" name="Graphique 27" descr="Horloge avec un remplissage uni">
            <a:extLst>
              <a:ext uri="{FF2B5EF4-FFF2-40B4-BE49-F238E27FC236}">
                <a16:creationId xmlns:a16="http://schemas.microsoft.com/office/drawing/2014/main" id="{7DA3705D-0DEA-25D3-F41B-F63646570A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1524" y="4514481"/>
            <a:ext cx="406400" cy="406400"/>
          </a:xfrm>
          <a:prstGeom prst="rect">
            <a:avLst/>
          </a:prstGeom>
        </p:spPr>
      </p:pic>
      <p:pic>
        <p:nvPicPr>
          <p:cNvPr id="29" name="Graphique 28" descr="Horloge avec un remplissage uni">
            <a:extLst>
              <a:ext uri="{FF2B5EF4-FFF2-40B4-BE49-F238E27FC236}">
                <a16:creationId xmlns:a16="http://schemas.microsoft.com/office/drawing/2014/main" id="{3EBAE2D0-3840-93C3-70D4-07DA10DA2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02260" y="4961848"/>
            <a:ext cx="406400" cy="406400"/>
          </a:xfrm>
          <a:prstGeom prst="rect">
            <a:avLst/>
          </a:prstGeom>
        </p:spPr>
      </p:pic>
      <p:pic>
        <p:nvPicPr>
          <p:cNvPr id="30" name="Graphique 29" descr="Horloge avec un remplissage uni">
            <a:extLst>
              <a:ext uri="{FF2B5EF4-FFF2-40B4-BE49-F238E27FC236}">
                <a16:creationId xmlns:a16="http://schemas.microsoft.com/office/drawing/2014/main" id="{E3859434-5AB0-9AE5-9BB8-BB7FA16FD9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61601" y="5704184"/>
            <a:ext cx="406400" cy="406400"/>
          </a:xfrm>
          <a:prstGeom prst="rect">
            <a:avLst/>
          </a:prstGeom>
        </p:spPr>
      </p:pic>
      <p:pic>
        <p:nvPicPr>
          <p:cNvPr id="5" name="Graphique 4" descr="Chronomètre 25% avec un remplissage uni">
            <a:extLst>
              <a:ext uri="{FF2B5EF4-FFF2-40B4-BE49-F238E27FC236}">
                <a16:creationId xmlns:a16="http://schemas.microsoft.com/office/drawing/2014/main" id="{3E999370-4001-B26F-6C1E-3AB7B4FEE3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19080" y="106680"/>
            <a:ext cx="1529080" cy="1529080"/>
          </a:xfrm>
          <a:prstGeom prst="rect">
            <a:avLst/>
          </a:prstGeom>
        </p:spPr>
      </p:pic>
      <p:sp>
        <p:nvSpPr>
          <p:cNvPr id="14" name="Espace réservé du contenu 2"/>
          <p:cNvSpPr txBox="1">
            <a:spLocks/>
          </p:cNvSpPr>
          <p:nvPr/>
        </p:nvSpPr>
        <p:spPr>
          <a:xfrm>
            <a:off x="6267573" y="1481558"/>
            <a:ext cx="5680587" cy="524333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2500" b="1" dirty="0">
                <a:solidFill>
                  <a:srgbClr val="FFF2CC"/>
                </a:solidFill>
              </a:rPr>
              <a:t>Après-midi (14h30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Inférences et pragmatique</a:t>
            </a:r>
          </a:p>
          <a:p>
            <a:pPr marL="0" indent="0">
              <a:lnSpc>
                <a:spcPct val="70000"/>
              </a:lnSpc>
              <a:spcAft>
                <a:spcPts val="800"/>
              </a:spcAft>
              <a:buNone/>
            </a:pPr>
            <a:r>
              <a:rPr lang="fr-FR" sz="2400" dirty="0">
                <a:solidFill>
                  <a:srgbClr val="FFF2CC"/>
                </a:solidFill>
              </a:rPr>
              <a:t>- Données théoriques et neuro-anatomie</a:t>
            </a:r>
          </a:p>
          <a:p>
            <a:pPr marL="0" indent="0">
              <a:lnSpc>
                <a:spcPct val="70000"/>
              </a:lnSpc>
              <a:spcAft>
                <a:spcPts val="800"/>
              </a:spcAft>
              <a:buNone/>
            </a:pPr>
            <a:r>
              <a:rPr lang="fr-FR" sz="2400" dirty="0">
                <a:solidFill>
                  <a:srgbClr val="FFF2CC"/>
                </a:solidFill>
              </a:rPr>
              <a:t>- </a:t>
            </a:r>
            <a:r>
              <a:rPr lang="fr-FR" sz="2400" cap="all" dirty="0">
                <a:solidFill>
                  <a:srgbClr val="FFF2CC"/>
                </a:solidFill>
              </a:rPr>
              <a:t>é</a:t>
            </a:r>
            <a:r>
              <a:rPr lang="fr-FR" sz="2400" dirty="0">
                <a:solidFill>
                  <a:srgbClr val="FFF2CC"/>
                </a:solidFill>
              </a:rPr>
              <a:t>valuation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Discours et pragmatique (15h45)</a:t>
            </a:r>
          </a:p>
          <a:p>
            <a:pPr marL="0" indent="0">
              <a:lnSpc>
                <a:spcPct val="70000"/>
              </a:lnSpc>
              <a:spcAft>
                <a:spcPts val="800"/>
              </a:spcAft>
              <a:buNone/>
            </a:pPr>
            <a:r>
              <a:rPr lang="fr-FR" sz="2400" dirty="0">
                <a:solidFill>
                  <a:srgbClr val="FFF2CC"/>
                </a:solidFill>
              </a:rPr>
              <a:t>- Données théoriques et neuro-anatomie</a:t>
            </a:r>
          </a:p>
          <a:p>
            <a:pPr marL="0" indent="0">
              <a:lnSpc>
                <a:spcPct val="70000"/>
              </a:lnSpc>
              <a:spcAft>
                <a:spcPts val="800"/>
              </a:spcAft>
              <a:buNone/>
            </a:pPr>
            <a:r>
              <a:rPr lang="fr-FR" sz="2400" dirty="0">
                <a:solidFill>
                  <a:srgbClr val="FFF2CC"/>
                </a:solidFill>
              </a:rPr>
              <a:t>- </a:t>
            </a:r>
            <a:r>
              <a:rPr lang="fr-FR" sz="2400" cap="all" dirty="0">
                <a:solidFill>
                  <a:srgbClr val="FFF2CC"/>
                </a:solidFill>
              </a:rPr>
              <a:t>é</a:t>
            </a:r>
            <a:r>
              <a:rPr lang="fr-FR" sz="2400" dirty="0">
                <a:solidFill>
                  <a:srgbClr val="FFF2CC"/>
                </a:solidFill>
              </a:rPr>
              <a:t>valuation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Synthèse de la journée (17h00)</a:t>
            </a:r>
            <a:endParaRPr lang="fr-FR" sz="2600" b="1" dirty="0"/>
          </a:p>
          <a:p>
            <a:pPr>
              <a:buFont typeface="Wingdings" panose="05000000000000000000" pitchFamily="2" charset="2"/>
              <a:buChar char="v"/>
            </a:pPr>
            <a:endParaRPr lang="fr-FR" sz="2600" b="1" dirty="0"/>
          </a:p>
        </p:txBody>
      </p:sp>
    </p:spTree>
    <p:extLst>
      <p:ext uri="{BB962C8B-B14F-4D97-AF65-F5344CB8AC3E}">
        <p14:creationId xmlns:p14="http://schemas.microsoft.com/office/powerpoint/2010/main" val="2453432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5" y="79989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Journée 2 </a:t>
            </a:r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56168" y="4371915"/>
            <a:ext cx="406400" cy="406400"/>
          </a:xfrm>
          <a:prstGeom prst="rect">
            <a:avLst/>
          </a:prstGeom>
        </p:spPr>
      </p:pic>
      <p:pic>
        <p:nvPicPr>
          <p:cNvPr id="28" name="Graphique 27" descr="Horloge avec un remplissage uni">
            <a:extLst>
              <a:ext uri="{FF2B5EF4-FFF2-40B4-BE49-F238E27FC236}">
                <a16:creationId xmlns:a16="http://schemas.microsoft.com/office/drawing/2014/main" id="{7DA3705D-0DEA-25D3-F41B-F63646570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5524" y="4770120"/>
            <a:ext cx="406400" cy="406400"/>
          </a:xfrm>
          <a:prstGeom prst="rect">
            <a:avLst/>
          </a:prstGeom>
        </p:spPr>
      </p:pic>
      <p:pic>
        <p:nvPicPr>
          <p:cNvPr id="29" name="Graphique 28" descr="Horloge avec un remplissage uni">
            <a:extLst>
              <a:ext uri="{FF2B5EF4-FFF2-40B4-BE49-F238E27FC236}">
                <a16:creationId xmlns:a16="http://schemas.microsoft.com/office/drawing/2014/main" id="{3EBAE2D0-3840-93C3-70D4-07DA10DA23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82828" y="3703319"/>
            <a:ext cx="406400" cy="406400"/>
          </a:xfrm>
          <a:prstGeom prst="rect">
            <a:avLst/>
          </a:prstGeom>
        </p:spPr>
      </p:pic>
      <p:pic>
        <p:nvPicPr>
          <p:cNvPr id="30" name="Graphique 29" descr="Horloge avec un remplissage uni">
            <a:extLst>
              <a:ext uri="{FF2B5EF4-FFF2-40B4-BE49-F238E27FC236}">
                <a16:creationId xmlns:a16="http://schemas.microsoft.com/office/drawing/2014/main" id="{E3859434-5AB0-9AE5-9BB8-BB7FA16FD9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0220" y="3324777"/>
            <a:ext cx="406400" cy="406400"/>
          </a:xfrm>
          <a:prstGeom prst="rect">
            <a:avLst/>
          </a:prstGeom>
        </p:spPr>
      </p:pic>
      <p:pic>
        <p:nvPicPr>
          <p:cNvPr id="16" name="Graphique 15" descr="Horloge avec un remplissage uni">
            <a:extLst>
              <a:ext uri="{FF2B5EF4-FFF2-40B4-BE49-F238E27FC236}">
                <a16:creationId xmlns:a16="http://schemas.microsoft.com/office/drawing/2014/main" id="{8F02719F-D302-A211-F90D-C960EE2C48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9162" y="3472262"/>
            <a:ext cx="406400" cy="406400"/>
          </a:xfrm>
          <a:prstGeom prst="rect">
            <a:avLst/>
          </a:prstGeom>
        </p:spPr>
      </p:pic>
      <p:pic>
        <p:nvPicPr>
          <p:cNvPr id="17" name="Graphique 16" descr="Horloge avec un remplissage uni">
            <a:extLst>
              <a:ext uri="{FF2B5EF4-FFF2-40B4-BE49-F238E27FC236}">
                <a16:creationId xmlns:a16="http://schemas.microsoft.com/office/drawing/2014/main" id="{77E6D98C-071E-72FB-844F-E549301B2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3329" y="2248145"/>
            <a:ext cx="406400" cy="406400"/>
          </a:xfrm>
          <a:prstGeom prst="rect">
            <a:avLst/>
          </a:prstGeom>
        </p:spPr>
      </p:pic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01FB1AA8-8953-6FBD-AF45-3534B9A92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49872" y="4362082"/>
            <a:ext cx="406400" cy="406400"/>
          </a:xfrm>
          <a:prstGeom prst="rect">
            <a:avLst/>
          </a:prstGeom>
        </p:spPr>
      </p:pic>
      <p:pic>
        <p:nvPicPr>
          <p:cNvPr id="19" name="Graphique 18" descr="Horloge avec un remplissage uni">
            <a:extLst>
              <a:ext uri="{FF2B5EF4-FFF2-40B4-BE49-F238E27FC236}">
                <a16:creationId xmlns:a16="http://schemas.microsoft.com/office/drawing/2014/main" id="{885DB031-74C7-F808-E62D-EAC993345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0839" y="5335475"/>
            <a:ext cx="406400" cy="406400"/>
          </a:xfrm>
          <a:prstGeom prst="rect">
            <a:avLst/>
          </a:prstGeom>
        </p:spPr>
      </p:pic>
      <p:pic>
        <p:nvPicPr>
          <p:cNvPr id="20" name="Graphique 19" descr="Horloge avec un remplissage uni">
            <a:extLst>
              <a:ext uri="{FF2B5EF4-FFF2-40B4-BE49-F238E27FC236}">
                <a16:creationId xmlns:a16="http://schemas.microsoft.com/office/drawing/2014/main" id="{96170CDC-03A0-7CC7-477F-9E2D539D7D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51317" y="6249875"/>
            <a:ext cx="406400" cy="406400"/>
          </a:xfrm>
          <a:prstGeom prst="rect">
            <a:avLst/>
          </a:prstGeom>
        </p:spPr>
      </p:pic>
      <p:pic>
        <p:nvPicPr>
          <p:cNvPr id="4" name="Graphique 3" descr="Chronomètre 50% avec un remplissage uni">
            <a:extLst>
              <a:ext uri="{FF2B5EF4-FFF2-40B4-BE49-F238E27FC236}">
                <a16:creationId xmlns:a16="http://schemas.microsoft.com/office/drawing/2014/main" id="{F2534739-9CA8-528A-FFF7-5CDC970C02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89342" y="0"/>
            <a:ext cx="1396730" cy="1396730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1" name="Espace réservé du contenu 2"/>
          <p:cNvSpPr txBox="1">
            <a:spLocks/>
          </p:cNvSpPr>
          <p:nvPr/>
        </p:nvSpPr>
        <p:spPr>
          <a:xfrm>
            <a:off x="474406" y="1481559"/>
            <a:ext cx="5680587" cy="524333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3200" b="1" dirty="0">
                <a:solidFill>
                  <a:srgbClr val="FFF2CC"/>
                </a:solidFill>
              </a:rPr>
              <a:t>Matin 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3200" b="1" dirty="0">
                <a:solidFill>
                  <a:srgbClr val="FFF2CC"/>
                </a:solidFill>
              </a:rPr>
              <a:t>Communication et pragmatique</a:t>
            </a:r>
          </a:p>
          <a:p>
            <a:pPr marL="0" indent="0">
              <a:lnSpc>
                <a:spcPct val="70000"/>
              </a:lnSpc>
              <a:spcAft>
                <a:spcPts val="800"/>
              </a:spcAft>
              <a:buNone/>
            </a:pPr>
            <a:r>
              <a:rPr lang="fr-FR" dirty="0">
                <a:solidFill>
                  <a:srgbClr val="FFF2CC"/>
                </a:solidFill>
              </a:rPr>
              <a:t>- </a:t>
            </a:r>
            <a:r>
              <a:rPr lang="fr-FR" sz="2400" dirty="0">
                <a:solidFill>
                  <a:srgbClr val="FFF2CC"/>
                </a:solidFill>
              </a:rPr>
              <a:t>Données théoriques et neuro-anatomiques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sz="2400" cap="all" dirty="0">
                <a:solidFill>
                  <a:srgbClr val="FFF2CC"/>
                </a:solidFill>
              </a:rPr>
              <a:t>É</a:t>
            </a:r>
            <a:r>
              <a:rPr lang="fr-FR" sz="2400" dirty="0">
                <a:solidFill>
                  <a:srgbClr val="FFF2CC"/>
                </a:solidFill>
              </a:rPr>
              <a:t>valuation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3200" b="1" dirty="0">
                <a:solidFill>
                  <a:srgbClr val="FFF2CC"/>
                </a:solidFill>
              </a:rPr>
              <a:t>Le premier entretien clinique (10h)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dirty="0">
                <a:solidFill>
                  <a:srgbClr val="FFF2CC"/>
                </a:solidFill>
              </a:rPr>
              <a:t>Secret médical et consentement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dirty="0">
                <a:solidFill>
                  <a:srgbClr val="FFF2CC"/>
                </a:solidFill>
              </a:rPr>
              <a:t>Points de vigilance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dirty="0">
                <a:solidFill>
                  <a:srgbClr val="FFF2CC"/>
                </a:solidFill>
              </a:rPr>
              <a:t>Contenu du 1</a:t>
            </a:r>
            <a:r>
              <a:rPr lang="fr-FR" baseline="30000" dirty="0">
                <a:solidFill>
                  <a:srgbClr val="FFF2CC"/>
                </a:solidFill>
              </a:rPr>
              <a:t>er</a:t>
            </a:r>
            <a:r>
              <a:rPr lang="fr-FR" dirty="0">
                <a:solidFill>
                  <a:srgbClr val="FFF2CC"/>
                </a:solidFill>
              </a:rPr>
              <a:t> entretien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3200" b="1" dirty="0">
                <a:solidFill>
                  <a:srgbClr val="FFF2CC"/>
                </a:solidFill>
              </a:rPr>
              <a:t>Évaluation des compétences pragmatiques : bilan (12h15)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dirty="0">
                <a:solidFill>
                  <a:srgbClr val="FFF2CC"/>
                </a:solidFill>
              </a:rPr>
              <a:t>Difficultés propres à l’évaluation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r>
              <a:rPr lang="fr-FR" dirty="0">
                <a:solidFill>
                  <a:srgbClr val="FFF2CC"/>
                </a:solidFill>
              </a:rPr>
              <a:t>Organisation de l’évaluation</a:t>
            </a: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endParaRPr lang="fr-FR" dirty="0">
              <a:solidFill>
                <a:srgbClr val="FFF2CC"/>
              </a:solidFill>
            </a:endParaRPr>
          </a:p>
          <a:p>
            <a:pPr>
              <a:lnSpc>
                <a:spcPct val="70000"/>
              </a:lnSpc>
              <a:spcAft>
                <a:spcPts val="800"/>
              </a:spcAft>
              <a:buFontTx/>
              <a:buChar char="-"/>
            </a:pPr>
            <a:endParaRPr lang="fr-FR" dirty="0">
              <a:solidFill>
                <a:srgbClr val="FFF2CC"/>
              </a:solidFill>
            </a:endParaRPr>
          </a:p>
        </p:txBody>
      </p:sp>
      <p:sp>
        <p:nvSpPr>
          <p:cNvPr id="22" name="Espace réservé du contenu 2"/>
          <p:cNvSpPr txBox="1">
            <a:spLocks/>
          </p:cNvSpPr>
          <p:nvPr/>
        </p:nvSpPr>
        <p:spPr>
          <a:xfrm>
            <a:off x="6267573" y="1481558"/>
            <a:ext cx="5680587" cy="524333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500" b="1" dirty="0">
                <a:solidFill>
                  <a:srgbClr val="FFF2CC"/>
                </a:solidFill>
              </a:rPr>
              <a:t>Après-midi (14h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1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Évaluation des compétences pragmatiques : bilan (suite)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fr-FR" sz="2400" dirty="0">
                <a:solidFill>
                  <a:srgbClr val="FFF2CC"/>
                </a:solidFill>
              </a:rPr>
              <a:t>- </a:t>
            </a:r>
            <a:r>
              <a:rPr lang="fr-FR" sz="2600" dirty="0">
                <a:solidFill>
                  <a:srgbClr val="FFF2CC"/>
                </a:solidFill>
              </a:rPr>
              <a:t>Rédaction du bilan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2600" dirty="0">
                <a:solidFill>
                  <a:srgbClr val="FFF2CC"/>
                </a:solidFill>
              </a:rPr>
              <a:t>- </a:t>
            </a:r>
            <a:r>
              <a:rPr lang="fr-FR" sz="2600" b="1" dirty="0">
                <a:solidFill>
                  <a:srgbClr val="FFF2CC"/>
                </a:solidFill>
              </a:rPr>
              <a:t>Restitution du bilan (14h45)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Généralités sur la prise en soins (15h30)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Prise de conscience des troubles : un préliminaire à la prise en soins (16h)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FFF2CC"/>
                </a:solidFill>
              </a:rPr>
              <a:t>Synthèse de la journée (17h)</a:t>
            </a:r>
            <a:endParaRPr lang="fr-FR" sz="2600" b="1" dirty="0"/>
          </a:p>
          <a:p>
            <a:pPr>
              <a:buFont typeface="Wingdings" panose="05000000000000000000" pitchFamily="2" charset="2"/>
              <a:buChar char="v"/>
            </a:pPr>
            <a:endParaRPr lang="fr-FR" sz="2600" b="1" dirty="0"/>
          </a:p>
        </p:txBody>
      </p:sp>
    </p:spTree>
    <p:extLst>
      <p:ext uri="{BB962C8B-B14F-4D97-AF65-F5344CB8AC3E}">
        <p14:creationId xmlns:p14="http://schemas.microsoft.com/office/powerpoint/2010/main" val="70618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1481</Words>
  <Application>Microsoft Macintosh PowerPoint</Application>
  <PresentationFormat>Grand écran</PresentationFormat>
  <Paragraphs>142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SimHei</vt:lpstr>
      <vt:lpstr>Arial</vt:lpstr>
      <vt:lpstr>Calibri</vt:lpstr>
      <vt:lpstr>Calibri Light</vt:lpstr>
      <vt:lpstr>Rockwell</vt:lpstr>
      <vt:lpstr>Times New Roman</vt:lpstr>
      <vt:lpstr>Wingdings</vt:lpstr>
      <vt:lpstr>Thème Office</vt:lpstr>
      <vt:lpstr>Neurologie et Pragmatique</vt:lpstr>
      <vt:lpstr>Présentation de la formation </vt:lpstr>
      <vt:lpstr>Présentation de la formation </vt:lpstr>
      <vt:lpstr>Présentation PowerPoint</vt:lpstr>
      <vt:lpstr>Présentation PowerPoint</vt:lpstr>
      <vt:lpstr>Présentation de la formatrice</vt:lpstr>
      <vt:lpstr>Présentation de la formatrice</vt:lpstr>
      <vt:lpstr>Journée 1 </vt:lpstr>
      <vt:lpstr>Journée 2 </vt:lpstr>
      <vt:lpstr>Journée 3 </vt:lpstr>
      <vt:lpstr>Moyens pédagogiques</vt:lpstr>
      <vt:lpstr>Évaluation de la formation</vt:lpstr>
      <vt:lpstr>Encadrement de la formation</vt:lpstr>
      <vt:lpstr>Tarifs des 3 jours de la 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SAINSON</dc:creator>
  <cp:lastModifiedBy>Bolloré Christelle</cp:lastModifiedBy>
  <cp:revision>30</cp:revision>
  <cp:lastPrinted>2023-05-15T10:46:09Z</cp:lastPrinted>
  <dcterms:created xsi:type="dcterms:W3CDTF">2023-03-31T16:44:34Z</dcterms:created>
  <dcterms:modified xsi:type="dcterms:W3CDTF">2025-10-14T16:43:15Z</dcterms:modified>
</cp:coreProperties>
</file>